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66" r:id="rId2"/>
    <p:sldId id="354" r:id="rId3"/>
    <p:sldId id="339" r:id="rId4"/>
    <p:sldId id="338" r:id="rId5"/>
    <p:sldId id="353" r:id="rId6"/>
    <p:sldId id="279" r:id="rId7"/>
    <p:sldId id="291" r:id="rId8"/>
    <p:sldId id="290" r:id="rId9"/>
    <p:sldId id="277" r:id="rId10"/>
    <p:sldId id="278" r:id="rId11"/>
    <p:sldId id="283" r:id="rId12"/>
    <p:sldId id="296" r:id="rId13"/>
    <p:sldId id="297" r:id="rId14"/>
    <p:sldId id="343" r:id="rId15"/>
    <p:sldId id="294" r:id="rId16"/>
    <p:sldId id="344" r:id="rId17"/>
    <p:sldId id="355" r:id="rId18"/>
    <p:sldId id="356" r:id="rId19"/>
    <p:sldId id="358" r:id="rId20"/>
    <p:sldId id="359" r:id="rId21"/>
    <p:sldId id="360" r:id="rId22"/>
    <p:sldId id="326" r:id="rId23"/>
    <p:sldId id="361" r:id="rId24"/>
    <p:sldId id="362" r:id="rId25"/>
    <p:sldId id="352" r:id="rId26"/>
    <p:sldId id="325" r:id="rId27"/>
    <p:sldId id="349" r:id="rId28"/>
    <p:sldId id="301" r:id="rId29"/>
    <p:sldId id="317" r:id="rId30"/>
    <p:sldId id="313" r:id="rId31"/>
    <p:sldId id="316" r:id="rId32"/>
    <p:sldId id="315" r:id="rId33"/>
    <p:sldId id="312" r:id="rId34"/>
    <p:sldId id="318" r:id="rId35"/>
    <p:sldId id="346" r:id="rId36"/>
    <p:sldId id="311" r:id="rId37"/>
    <p:sldId id="309" r:id="rId38"/>
    <p:sldId id="365" r:id="rId39"/>
    <p:sldId id="363" r:id="rId40"/>
    <p:sldId id="364" r:id="rId41"/>
    <p:sldId id="289" r:id="rId42"/>
    <p:sldId id="299" r:id="rId43"/>
    <p:sldId id="342" r:id="rId44"/>
    <p:sldId id="333" r:id="rId45"/>
    <p:sldId id="300" r:id="rId46"/>
    <p:sldId id="347" r:id="rId47"/>
  </p:sldIdLst>
  <p:sldSz cx="9144000" cy="6858000" type="screen4x3"/>
  <p:notesSz cx="6669088" cy="9926638"/>
  <p:defaultTextStyle>
    <a:defPPr>
      <a:defRPr lang="da-DK"/>
    </a:defPPr>
    <a:lvl1pPr algn="l" rtl="0" eaLnBrk="0" fontAlgn="base" hangingPunct="0">
      <a:spcBef>
        <a:spcPct val="0"/>
      </a:spcBef>
      <a:spcAft>
        <a:spcPct val="0"/>
      </a:spcAft>
      <a:defRPr sz="1600" i="1" kern="1200">
        <a:solidFill>
          <a:srgbClr val="6E6E6F"/>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sz="1600" i="1" kern="1200">
        <a:solidFill>
          <a:srgbClr val="6E6E6F"/>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sz="1600" i="1" kern="1200">
        <a:solidFill>
          <a:srgbClr val="6E6E6F"/>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sz="1600" i="1" kern="1200">
        <a:solidFill>
          <a:srgbClr val="6E6E6F"/>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sz="1600" i="1" kern="1200">
        <a:solidFill>
          <a:srgbClr val="6E6E6F"/>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sz="1600" i="1" kern="1200">
        <a:solidFill>
          <a:srgbClr val="6E6E6F"/>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sz="1600" i="1" kern="1200">
        <a:solidFill>
          <a:srgbClr val="6E6E6F"/>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sz="1600" i="1" kern="1200">
        <a:solidFill>
          <a:srgbClr val="6E6E6F"/>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sz="1600" i="1" kern="1200">
        <a:solidFill>
          <a:srgbClr val="6E6E6F"/>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032">
          <p15:clr>
            <a:srgbClr val="A4A3A4"/>
          </p15:clr>
        </p15:guide>
        <p15:guide id="2" pos="528">
          <p15:clr>
            <a:srgbClr val="A4A3A4"/>
          </p15:clr>
        </p15:guide>
        <p15:guide id="3" pos="5280">
          <p15:clr>
            <a:srgbClr val="A4A3A4"/>
          </p15:clr>
        </p15:guide>
      </p15:sldGuideLst>
    </p:ext>
    <p:ext uri="{2D200454-40CA-4A62-9FC3-DE9A4176ACB9}">
      <p15:notesGuideLst xmlns:p15="http://schemas.microsoft.com/office/powerpoint/2012/main">
        <p15:guide id="1" orient="horz" pos="3126">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6A2"/>
    <a:srgbClr val="040404"/>
    <a:srgbClr val="DC0217"/>
    <a:srgbClr val="4B4F55"/>
    <a:srgbClr val="6E6E6F"/>
    <a:srgbClr val="1B0807"/>
    <a:srgbClr val="C2C2C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1194" y="108"/>
      </p:cViewPr>
      <p:guideLst>
        <p:guide orient="horz" pos="4032"/>
        <p:guide pos="528"/>
        <p:guide pos="52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p:scale>
          <a:sx n="75" d="100"/>
          <a:sy n="75" d="100"/>
        </p:scale>
        <p:origin x="-1368" y="1416"/>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Jenna\Student%20Recruitment\MSc%20survey%20data%20Oct-1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r"/>
      <c:layout>
        <c:manualLayout>
          <c:xMode val="edge"/>
          <c:yMode val="edge"/>
          <c:x val="0.58658055269870402"/>
          <c:y val="0.339243858554577"/>
          <c:w val="0.40783737046704299"/>
          <c:h val="0.63197142023913699"/>
        </c:manualLayout>
      </c:layout>
      <c:overlay val="0"/>
      <c:txPr>
        <a:bodyPr/>
        <a:lstStyle/>
        <a:p>
          <a:pPr>
            <a:defRPr sz="1000"/>
          </a:pPr>
          <a:endParaRPr lang="en-US"/>
        </a:p>
      </c:txPr>
    </c:legend>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9" b="0" i="0" u="none" strike="noStrike" kern="1200" spc="0" baseline="0">
                <a:solidFill>
                  <a:schemeClr val="tx1">
                    <a:lumMod val="65000"/>
                    <a:lumOff val="35000"/>
                  </a:schemeClr>
                </a:solidFill>
                <a:latin typeface="+mn-lt"/>
                <a:ea typeface="+mn-ea"/>
                <a:cs typeface="+mn-cs"/>
              </a:defRPr>
            </a:pPr>
            <a:r>
              <a:rPr lang="en-US" dirty="0" smtClean="0">
                <a:solidFill>
                  <a:srgbClr val="1B0807"/>
                </a:solidFill>
              </a:rPr>
              <a:t>Academic</a:t>
            </a:r>
            <a:r>
              <a:rPr lang="en-US" baseline="0" dirty="0" smtClean="0">
                <a:solidFill>
                  <a:srgbClr val="1B0807"/>
                </a:solidFill>
              </a:rPr>
              <a:t> Background</a:t>
            </a:r>
            <a:endParaRPr lang="en-US" dirty="0">
              <a:solidFill>
                <a:srgbClr val="1B0807"/>
              </a:solidFill>
            </a:endParaRPr>
          </a:p>
        </c:rich>
      </c:tx>
      <c:overlay val="0"/>
      <c:spPr>
        <a:solidFill>
          <a:schemeClr val="bg1"/>
        </a:solidFill>
        <a:ln>
          <a:solidFill>
            <a:schemeClr val="bg1"/>
          </a:solidFill>
        </a:ln>
        <a:effectLst/>
      </c:sp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23">
                <a:solidFill>
                  <a:schemeClr val="lt1"/>
                </a:solidFill>
              </a:ln>
              <a:effectLst/>
            </c:spPr>
            <c:extLst xmlns:c16r2="http://schemas.microsoft.com/office/drawing/2015/06/chart">
              <c:ext xmlns:c16="http://schemas.microsoft.com/office/drawing/2014/chart" uri="{C3380CC4-5D6E-409C-BE32-E72D297353CC}">
                <c16:uniqueId val="{00000002-0987-49B1-B0DA-F63627046288}"/>
              </c:ext>
            </c:extLst>
          </c:dPt>
          <c:dPt>
            <c:idx val="1"/>
            <c:bubble3D val="0"/>
            <c:spPr>
              <a:solidFill>
                <a:schemeClr val="accent2"/>
              </a:solidFill>
              <a:ln w="19023">
                <a:solidFill>
                  <a:schemeClr val="lt1"/>
                </a:solidFill>
              </a:ln>
              <a:effectLst/>
            </c:spPr>
            <c:extLst xmlns:c16r2="http://schemas.microsoft.com/office/drawing/2015/06/chart">
              <c:ext xmlns:c16="http://schemas.microsoft.com/office/drawing/2014/chart" uri="{C3380CC4-5D6E-409C-BE32-E72D297353CC}">
                <c16:uniqueId val="{00000004-0987-49B1-B0DA-F63627046288}"/>
              </c:ext>
            </c:extLst>
          </c:dPt>
          <c:dPt>
            <c:idx val="2"/>
            <c:bubble3D val="0"/>
            <c:spPr>
              <a:solidFill>
                <a:schemeClr val="bg2">
                  <a:lumMod val="60000"/>
                  <a:lumOff val="40000"/>
                </a:schemeClr>
              </a:solidFill>
              <a:ln w="19023">
                <a:solidFill>
                  <a:schemeClr val="lt1"/>
                </a:solidFill>
              </a:ln>
              <a:effectLst/>
            </c:spPr>
            <c:extLst xmlns:c16r2="http://schemas.microsoft.com/office/drawing/2015/06/chart">
              <c:ext xmlns:c16="http://schemas.microsoft.com/office/drawing/2014/chart" uri="{C3380CC4-5D6E-409C-BE32-E72D297353CC}">
                <c16:uniqueId val="{00000006-0987-49B1-B0DA-F63627046288}"/>
              </c:ext>
            </c:extLst>
          </c:dPt>
          <c:dPt>
            <c:idx val="3"/>
            <c:bubble3D val="0"/>
            <c:spPr>
              <a:solidFill>
                <a:schemeClr val="bg2"/>
              </a:solidFill>
              <a:ln w="19023">
                <a:solidFill>
                  <a:schemeClr val="lt1"/>
                </a:solidFill>
              </a:ln>
              <a:effectLst/>
            </c:spPr>
            <c:extLst xmlns:c16r2="http://schemas.microsoft.com/office/drawing/2015/06/chart">
              <c:ext xmlns:c16="http://schemas.microsoft.com/office/drawing/2014/chart" uri="{C3380CC4-5D6E-409C-BE32-E72D297353CC}">
                <c16:uniqueId val="{00000008-0987-49B1-B0DA-F63627046288}"/>
              </c:ext>
            </c:extLst>
          </c:dPt>
          <c:dPt>
            <c:idx val="4"/>
            <c:bubble3D val="0"/>
            <c:spPr>
              <a:solidFill>
                <a:schemeClr val="accent5"/>
              </a:solidFill>
              <a:ln w="19023">
                <a:solidFill>
                  <a:schemeClr val="lt1"/>
                </a:solidFill>
              </a:ln>
              <a:effectLst/>
            </c:spPr>
            <c:extLst xmlns:c16r2="http://schemas.microsoft.com/office/drawing/2015/06/chart">
              <c:ext xmlns:c16="http://schemas.microsoft.com/office/drawing/2014/chart" uri="{C3380CC4-5D6E-409C-BE32-E72D297353CC}">
                <c16:uniqueId val="{0000000A-0987-49B1-B0DA-F63627046288}"/>
              </c:ext>
            </c:extLst>
          </c:dPt>
          <c:dPt>
            <c:idx val="5"/>
            <c:bubble3D val="0"/>
            <c:spPr>
              <a:solidFill>
                <a:srgbClr val="00B0F0"/>
              </a:solidFill>
              <a:ln w="19023">
                <a:solidFill>
                  <a:schemeClr val="lt1"/>
                </a:solidFill>
              </a:ln>
              <a:effectLst/>
            </c:spPr>
            <c:extLst xmlns:c16r2="http://schemas.microsoft.com/office/drawing/2015/06/chart">
              <c:ext xmlns:c16="http://schemas.microsoft.com/office/drawing/2014/chart" uri="{C3380CC4-5D6E-409C-BE32-E72D297353CC}">
                <c16:uniqueId val="{0000000C-0987-49B1-B0DA-F63627046288}"/>
              </c:ext>
            </c:extLst>
          </c:dPt>
          <c:dPt>
            <c:idx val="6"/>
            <c:bubble3D val="0"/>
            <c:spPr>
              <a:solidFill>
                <a:schemeClr val="accent6">
                  <a:lumMod val="60000"/>
                  <a:lumOff val="40000"/>
                </a:schemeClr>
              </a:solidFill>
              <a:ln w="19023">
                <a:solidFill>
                  <a:schemeClr val="lt1"/>
                </a:solidFill>
              </a:ln>
              <a:effectLst/>
            </c:spPr>
            <c:extLst xmlns:c16r2="http://schemas.microsoft.com/office/drawing/2015/06/chart">
              <c:ext xmlns:c16="http://schemas.microsoft.com/office/drawing/2014/chart" uri="{C3380CC4-5D6E-409C-BE32-E72D297353CC}">
                <c16:uniqueId val="{0000000E-0987-49B1-B0DA-F63627046288}"/>
              </c:ext>
            </c:extLst>
          </c:dPt>
          <c:dPt>
            <c:idx val="7"/>
            <c:bubble3D val="0"/>
            <c:spPr>
              <a:solidFill>
                <a:srgbClr val="FFC000"/>
              </a:solidFill>
              <a:ln w="19023">
                <a:solidFill>
                  <a:schemeClr val="lt1"/>
                </a:solidFill>
              </a:ln>
              <a:effectLst/>
            </c:spPr>
            <c:extLst xmlns:c16r2="http://schemas.microsoft.com/office/drawing/2015/06/chart">
              <c:ext xmlns:c16="http://schemas.microsoft.com/office/drawing/2014/chart" uri="{C3380CC4-5D6E-409C-BE32-E72D297353CC}">
                <c16:uniqueId val="{00000010-0987-49B1-B0DA-F63627046288}"/>
              </c:ext>
            </c:extLst>
          </c:dPt>
          <c:dLbls>
            <c:spPr>
              <a:noFill/>
              <a:ln>
                <a:noFill/>
              </a:ln>
              <a:effectLst/>
            </c:spPr>
            <c:txPr>
              <a:bodyPr rot="0" spcFirstLastPara="1" vertOverflow="ellipsis" vert="horz" wrap="square" lIns="38100" tIns="19050" rIns="38100" bIns="19050" anchor="ctr" anchorCtr="1">
                <a:spAutoFit/>
              </a:bodyPr>
              <a:lstStyle/>
              <a:p>
                <a:pPr>
                  <a:defRPr sz="1195"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Sheet1!$A$2:$A$9</c:f>
              <c:strCache>
                <c:ptCount val="8"/>
                <c:pt idx="0">
                  <c:v>Bioengineering, Medical and Biomedical Engineering</c:v>
                </c:pt>
                <c:pt idx="1">
                  <c:v>Mechanical Engineering</c:v>
                </c:pt>
                <c:pt idx="2">
                  <c:v>Electrical Engineering</c:v>
                </c:pt>
                <c:pt idx="3">
                  <c:v>Engineering </c:v>
                </c:pt>
                <c:pt idx="4">
                  <c:v>Physics Sciences</c:v>
                </c:pt>
                <c:pt idx="5">
                  <c:v>Life Sciences</c:v>
                </c:pt>
                <c:pt idx="6">
                  <c:v>Chemical Engineering</c:v>
                </c:pt>
                <c:pt idx="7">
                  <c:v>Materials</c:v>
                </c:pt>
              </c:strCache>
            </c:strRef>
          </c:cat>
          <c:val>
            <c:numRef>
              <c:f>Sheet1!$B$2:$B$9</c:f>
              <c:numCache>
                <c:formatCode>General</c:formatCode>
                <c:ptCount val="8"/>
                <c:pt idx="0">
                  <c:v>42</c:v>
                </c:pt>
                <c:pt idx="1">
                  <c:v>19</c:v>
                </c:pt>
                <c:pt idx="2">
                  <c:v>9</c:v>
                </c:pt>
                <c:pt idx="3">
                  <c:v>7</c:v>
                </c:pt>
                <c:pt idx="4">
                  <c:v>7</c:v>
                </c:pt>
                <c:pt idx="5">
                  <c:v>6</c:v>
                </c:pt>
                <c:pt idx="6">
                  <c:v>5</c:v>
                </c:pt>
                <c:pt idx="7">
                  <c:v>4</c:v>
                </c:pt>
              </c:numCache>
            </c:numRef>
          </c:val>
          <c:extLst xmlns:c16r2="http://schemas.microsoft.com/office/drawing/2015/06/chart">
            <c:ext xmlns:c16="http://schemas.microsoft.com/office/drawing/2014/chart" uri="{C3380CC4-5D6E-409C-BE32-E72D297353CC}">
              <c16:uniqueId val="{00000011-0987-49B1-B0DA-F63627046288}"/>
            </c:ext>
          </c:extLst>
        </c:ser>
        <c:dLbls>
          <c:showLegendKey val="0"/>
          <c:showVal val="0"/>
          <c:showCatName val="0"/>
          <c:showSerName val="0"/>
          <c:showPercent val="0"/>
          <c:showBubbleSize val="0"/>
          <c:showLeaderLines val="0"/>
        </c:dLbls>
        <c:firstSliceAng val="0"/>
        <c:holeSize val="50"/>
      </c:doughnutChart>
      <c:spPr>
        <a:solidFill>
          <a:schemeClr val="bg1"/>
        </a:solidFill>
        <a:ln>
          <a:noFill/>
        </a:ln>
        <a:effectLst/>
      </c:spPr>
    </c:plotArea>
    <c:legend>
      <c:legendPos val="r"/>
      <c:legendEntry>
        <c:idx val="0"/>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68381506913819856"/>
          <c:y val="0.16973107869713008"/>
          <c:w val="0.31618493086180144"/>
          <c:h val="0.83026892130286989"/>
        </c:manualLayout>
      </c:layout>
      <c:overlay val="0"/>
      <c:spPr>
        <a:noFill/>
        <a:ln>
          <a:noFill/>
        </a:ln>
        <a:effectLst/>
      </c:spPr>
      <c:txPr>
        <a:bodyPr rot="0" spcFirstLastPara="1" vertOverflow="ellipsis" vert="horz" wrap="square" anchor="ctr" anchorCtr="1"/>
        <a:lstStyle/>
        <a:p>
          <a:pPr>
            <a:defRPr sz="1098"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xmlns="" id="{4C69FCF6-87C9-4F69-AC2C-E25FA6E3AB09}"/>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solidFill>
                  <a:schemeClr val="tx1"/>
                </a:solidFill>
                <a:latin typeface="Times New Roman" pitchFamily="18" charset="0"/>
                <a:ea typeface="+mn-ea"/>
                <a:cs typeface="Times New Roman" pitchFamily="18" charset="0"/>
              </a:defRPr>
            </a:lvl1pPr>
          </a:lstStyle>
          <a:p>
            <a:pPr>
              <a:defRPr/>
            </a:pPr>
            <a:endParaRPr lang="da-DK"/>
          </a:p>
        </p:txBody>
      </p:sp>
      <p:sp>
        <p:nvSpPr>
          <p:cNvPr id="89091" name="Rectangle 3">
            <a:extLst>
              <a:ext uri="{FF2B5EF4-FFF2-40B4-BE49-F238E27FC236}">
                <a16:creationId xmlns:a16="http://schemas.microsoft.com/office/drawing/2014/main" xmlns="" id="{24A723A4-DDF9-4A69-8D13-4C9F8DF6F921}"/>
              </a:ext>
            </a:extLst>
          </p:cNvPr>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solidFill>
                  <a:schemeClr val="tx1"/>
                </a:solidFill>
                <a:latin typeface="Times New Roman" pitchFamily="18" charset="0"/>
                <a:ea typeface="+mn-ea"/>
                <a:cs typeface="Times New Roman" pitchFamily="18" charset="0"/>
              </a:defRPr>
            </a:lvl1pPr>
          </a:lstStyle>
          <a:p>
            <a:pPr>
              <a:defRPr/>
            </a:pPr>
            <a:endParaRPr lang="da-DK"/>
          </a:p>
        </p:txBody>
      </p:sp>
      <p:sp>
        <p:nvSpPr>
          <p:cNvPr id="89092" name="Rectangle 4">
            <a:extLst>
              <a:ext uri="{FF2B5EF4-FFF2-40B4-BE49-F238E27FC236}">
                <a16:creationId xmlns:a16="http://schemas.microsoft.com/office/drawing/2014/main" xmlns="" id="{A4ECE6D6-0374-4A68-9E9F-0B5C9579C566}"/>
              </a:ext>
            </a:extLst>
          </p:cNvPr>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solidFill>
                  <a:schemeClr val="tx1"/>
                </a:solidFill>
                <a:latin typeface="Times New Roman" pitchFamily="18" charset="0"/>
                <a:ea typeface="+mn-ea"/>
                <a:cs typeface="Times New Roman" pitchFamily="18" charset="0"/>
              </a:defRPr>
            </a:lvl1pPr>
          </a:lstStyle>
          <a:p>
            <a:pPr>
              <a:defRPr/>
            </a:pPr>
            <a:endParaRPr lang="da-DK"/>
          </a:p>
        </p:txBody>
      </p:sp>
      <p:sp>
        <p:nvSpPr>
          <p:cNvPr id="89093" name="Rectangle 5">
            <a:extLst>
              <a:ext uri="{FF2B5EF4-FFF2-40B4-BE49-F238E27FC236}">
                <a16:creationId xmlns:a16="http://schemas.microsoft.com/office/drawing/2014/main" xmlns="" id="{E7D7A060-0CC9-452B-A90B-4839413FE196}"/>
              </a:ext>
            </a:extLst>
          </p:cNvPr>
          <p:cNvSpPr>
            <a:spLocks noGrp="1" noChangeArrowheads="1"/>
          </p:cNvSpPr>
          <p:nvPr>
            <p:ph type="sldNum" sz="quarter" idx="3"/>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i="0">
                <a:solidFill>
                  <a:schemeClr val="tx1"/>
                </a:solidFill>
                <a:latin typeface="Times New Roman" panose="02020603050405020304" pitchFamily="18" charset="0"/>
                <a:cs typeface="Times New Roman" panose="02020603050405020304" pitchFamily="18" charset="0"/>
              </a:defRPr>
            </a:lvl1pPr>
          </a:lstStyle>
          <a:p>
            <a:pPr>
              <a:defRPr/>
            </a:pPr>
            <a:fld id="{8E2F3D44-E9EA-4DAA-B085-8F42E42AEB86}" type="slidenum">
              <a:rPr lang="da-DK" altLang="en-US"/>
              <a:pPr>
                <a:defRPr/>
              </a:pPr>
              <a:t>‹#›</a:t>
            </a:fld>
            <a:endParaRPr lang="da-DK" altLang="en-US"/>
          </a:p>
        </p:txBody>
      </p:sp>
    </p:spTree>
    <p:extLst>
      <p:ext uri="{BB962C8B-B14F-4D97-AF65-F5344CB8AC3E}">
        <p14:creationId xmlns:p14="http://schemas.microsoft.com/office/powerpoint/2010/main" val="3639003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61333105-9E18-4BD1-9249-A4F9ACB5997A}"/>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solidFill>
                  <a:schemeClr val="tx1"/>
                </a:solidFill>
                <a:latin typeface="Times New Roman" pitchFamily="18" charset="0"/>
                <a:ea typeface="+mn-ea"/>
                <a:cs typeface="Times New Roman" pitchFamily="18" charset="0"/>
              </a:defRPr>
            </a:lvl1pPr>
          </a:lstStyle>
          <a:p>
            <a:pPr>
              <a:defRPr/>
            </a:pPr>
            <a:endParaRPr lang="da-DK"/>
          </a:p>
        </p:txBody>
      </p:sp>
      <p:sp>
        <p:nvSpPr>
          <p:cNvPr id="7171" name="Rectangle 3">
            <a:extLst>
              <a:ext uri="{FF2B5EF4-FFF2-40B4-BE49-F238E27FC236}">
                <a16:creationId xmlns:a16="http://schemas.microsoft.com/office/drawing/2014/main" xmlns="" id="{04B6A7A8-9D9D-4BEC-BDEA-37CD0B9BF198}"/>
              </a:ext>
            </a:extLst>
          </p:cNvPr>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solidFill>
                  <a:schemeClr val="tx1"/>
                </a:solidFill>
                <a:latin typeface="Times New Roman" pitchFamily="18" charset="0"/>
                <a:ea typeface="+mn-ea"/>
                <a:cs typeface="Times New Roman" pitchFamily="18" charset="0"/>
              </a:defRPr>
            </a:lvl1pPr>
          </a:lstStyle>
          <a:p>
            <a:pPr>
              <a:defRPr/>
            </a:pPr>
            <a:endParaRPr lang="da-DK"/>
          </a:p>
        </p:txBody>
      </p:sp>
      <p:sp>
        <p:nvSpPr>
          <p:cNvPr id="3076" name="Rectangle 4"/>
          <p:cNvSpPr>
            <a:spLocks noGrp="1" noRot="1" noChangeAspect="1" noChangeArrowheads="1" noTextEdit="1"/>
          </p:cNvSpPr>
          <p:nvPr>
            <p:ph type="sldImg" idx="2"/>
          </p:nvPr>
        </p:nvSpPr>
        <p:spPr bwMode="auto">
          <a:xfrm>
            <a:off x="8540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xmlns="" id="{BDA5AD24-D505-4D3D-8441-F5911CC57F76}"/>
              </a:ext>
            </a:extLst>
          </p:cNvPr>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7174" name="Rectangle 6">
            <a:extLst>
              <a:ext uri="{FF2B5EF4-FFF2-40B4-BE49-F238E27FC236}">
                <a16:creationId xmlns:a16="http://schemas.microsoft.com/office/drawing/2014/main" xmlns="" id="{C7DD4E12-81EE-471F-9079-41443DE6EB74}"/>
              </a:ext>
            </a:extLst>
          </p:cNvPr>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solidFill>
                  <a:schemeClr val="tx1"/>
                </a:solidFill>
                <a:latin typeface="Times New Roman" pitchFamily="18" charset="0"/>
                <a:ea typeface="+mn-ea"/>
                <a:cs typeface="Times New Roman" pitchFamily="18" charset="0"/>
              </a:defRPr>
            </a:lvl1pPr>
          </a:lstStyle>
          <a:p>
            <a:pPr>
              <a:defRPr/>
            </a:pPr>
            <a:endParaRPr lang="da-DK"/>
          </a:p>
        </p:txBody>
      </p:sp>
      <p:sp>
        <p:nvSpPr>
          <p:cNvPr id="7175" name="Rectangle 7">
            <a:extLst>
              <a:ext uri="{FF2B5EF4-FFF2-40B4-BE49-F238E27FC236}">
                <a16:creationId xmlns:a16="http://schemas.microsoft.com/office/drawing/2014/main" xmlns="" id="{F91A4A2E-D288-45C7-A11E-86FEA48F4E2D}"/>
              </a:ext>
            </a:extLst>
          </p:cNvPr>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i="0">
                <a:solidFill>
                  <a:schemeClr val="tx1"/>
                </a:solidFill>
                <a:latin typeface="Times New Roman" panose="02020603050405020304" pitchFamily="18" charset="0"/>
                <a:cs typeface="Times New Roman" panose="02020603050405020304" pitchFamily="18" charset="0"/>
              </a:defRPr>
            </a:lvl1pPr>
          </a:lstStyle>
          <a:p>
            <a:pPr>
              <a:defRPr/>
            </a:pPr>
            <a:fld id="{58DF4EE0-CF4B-4E18-8A39-B5A0ECA9F56D}" type="slidenum">
              <a:rPr lang="da-DK" altLang="en-US"/>
              <a:pPr>
                <a:defRPr/>
              </a:pPr>
              <a:t>‹#›</a:t>
            </a:fld>
            <a:endParaRPr lang="da-DK" altLang="en-US"/>
          </a:p>
        </p:txBody>
      </p:sp>
    </p:spTree>
    <p:extLst>
      <p:ext uri="{BB962C8B-B14F-4D97-AF65-F5344CB8AC3E}">
        <p14:creationId xmlns:p14="http://schemas.microsoft.com/office/powerpoint/2010/main" val="26634783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fld id="{178D9DDC-DCD5-4F5C-BF0A-04FDBE5E9A84}" type="slidenum">
              <a:rPr lang="da-DK" altLang="en-US" sz="1200" i="0" smtClean="0">
                <a:solidFill>
                  <a:schemeClr val="tx1"/>
                </a:solidFill>
                <a:latin typeface="Times New Roman" panose="02020603050405020304" pitchFamily="18" charset="0"/>
              </a:rPr>
              <a:pPr/>
              <a:t>1</a:t>
            </a:fld>
            <a:endParaRPr lang="da-DK" altLang="en-US" sz="1200" i="0" smtClean="0">
              <a:solidFill>
                <a:schemeClr val="tx1"/>
              </a:solidFill>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xfrm>
            <a:off x="847725" y="744538"/>
            <a:ext cx="3417888" cy="2563812"/>
          </a:xfrm>
          <a:ln/>
        </p:spPr>
      </p:sp>
      <p:sp>
        <p:nvSpPr>
          <p:cNvPr id="6148" name="Rectangle 3"/>
          <p:cNvSpPr>
            <a:spLocks noGrp="1" noChangeArrowheads="1"/>
          </p:cNvSpPr>
          <p:nvPr>
            <p:ph type="body" idx="1"/>
          </p:nvPr>
        </p:nvSpPr>
        <p:spPr>
          <a:xfrm>
            <a:off x="889000" y="3640138"/>
            <a:ext cx="4891088" cy="5541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smtClean="0"/>
          </a:p>
        </p:txBody>
      </p:sp>
    </p:spTree>
    <p:extLst>
      <p:ext uri="{BB962C8B-B14F-4D97-AF65-F5344CB8AC3E}">
        <p14:creationId xmlns:p14="http://schemas.microsoft.com/office/powerpoint/2010/main" val="3485306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fld id="{C69D1AC4-CF7B-4E85-A489-A59EF9CBD655}" type="slidenum">
              <a:rPr lang="da-DK" altLang="en-US" sz="1200" i="0" smtClean="0">
                <a:solidFill>
                  <a:schemeClr val="tx1"/>
                </a:solidFill>
                <a:latin typeface="Times New Roman" panose="02020603050405020304" pitchFamily="18" charset="0"/>
              </a:rPr>
              <a:pPr/>
              <a:t>2</a:t>
            </a:fld>
            <a:endParaRPr lang="da-DK" altLang="en-US" sz="1200" i="0" smtClean="0">
              <a:solidFill>
                <a:schemeClr val="tx1"/>
              </a:solidFill>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716315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fld id="{6559828B-7CCA-4375-8991-82056762A642}" type="slidenum">
              <a:rPr lang="da-DK" altLang="en-US" sz="1200" i="0" smtClean="0">
                <a:solidFill>
                  <a:schemeClr val="tx1"/>
                </a:solidFill>
                <a:latin typeface="Times New Roman" panose="02020603050405020304" pitchFamily="18" charset="0"/>
              </a:rPr>
              <a:pPr/>
              <a:t>15</a:t>
            </a:fld>
            <a:endParaRPr lang="da-DK" altLang="en-US" sz="1200" i="0" smtClean="0">
              <a:solidFill>
                <a:schemeClr val="tx1"/>
              </a:solidFill>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xfrm>
            <a:off x="847725" y="744538"/>
            <a:ext cx="3417888" cy="2563812"/>
          </a:xfrm>
          <a:ln/>
        </p:spPr>
      </p:sp>
      <p:sp>
        <p:nvSpPr>
          <p:cNvPr id="22532" name="Rectangle 3"/>
          <p:cNvSpPr>
            <a:spLocks noGrp="1" noChangeArrowheads="1"/>
          </p:cNvSpPr>
          <p:nvPr>
            <p:ph type="body" idx="1"/>
          </p:nvPr>
        </p:nvSpPr>
        <p:spPr>
          <a:xfrm>
            <a:off x="889000" y="3640138"/>
            <a:ext cx="4891088" cy="5541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smtClean="0"/>
          </a:p>
        </p:txBody>
      </p:sp>
    </p:spTree>
    <p:extLst>
      <p:ext uri="{BB962C8B-B14F-4D97-AF65-F5344CB8AC3E}">
        <p14:creationId xmlns:p14="http://schemas.microsoft.com/office/powerpoint/2010/main" val="59881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fld id="{44E4771A-72FD-456B-A6F8-283DA24EE6E2}" type="slidenum">
              <a:rPr lang="da-DK" altLang="en-US" sz="1200" i="0" smtClean="0">
                <a:solidFill>
                  <a:schemeClr val="tx1"/>
                </a:solidFill>
                <a:latin typeface="Times New Roman" panose="02020603050405020304" pitchFamily="18" charset="0"/>
              </a:rPr>
              <a:pPr/>
              <a:t>22</a:t>
            </a:fld>
            <a:endParaRPr lang="da-DK" altLang="en-US" sz="1200" i="0" smtClean="0">
              <a:solidFill>
                <a:schemeClr val="tx1"/>
              </a:solidFill>
              <a:latin typeface="Times New Roman" panose="02020603050405020304" pitchFamily="18" charset="0"/>
            </a:endParaRPr>
          </a:p>
        </p:txBody>
      </p:sp>
      <p:sp>
        <p:nvSpPr>
          <p:cNvPr id="27651" name="Rectangle 2"/>
          <p:cNvSpPr>
            <a:spLocks noGrp="1" noRot="1" noChangeAspect="1" noChangeArrowheads="1" noTextEdit="1"/>
          </p:cNvSpPr>
          <p:nvPr>
            <p:ph type="sldImg"/>
          </p:nvPr>
        </p:nvSpPr>
        <p:spPr>
          <a:xfrm>
            <a:off x="847725" y="744538"/>
            <a:ext cx="3417888" cy="2563812"/>
          </a:xfrm>
          <a:ln/>
        </p:spPr>
      </p:sp>
      <p:sp>
        <p:nvSpPr>
          <p:cNvPr id="27652" name="Rectangle 3"/>
          <p:cNvSpPr>
            <a:spLocks noGrp="1" noChangeArrowheads="1"/>
          </p:cNvSpPr>
          <p:nvPr>
            <p:ph type="body" idx="1"/>
          </p:nvPr>
        </p:nvSpPr>
        <p:spPr>
          <a:xfrm>
            <a:off x="889000" y="3640138"/>
            <a:ext cx="4891088" cy="5541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smtClean="0"/>
          </a:p>
        </p:txBody>
      </p:sp>
    </p:spTree>
    <p:extLst>
      <p:ext uri="{BB962C8B-B14F-4D97-AF65-F5344CB8AC3E}">
        <p14:creationId xmlns:p14="http://schemas.microsoft.com/office/powerpoint/2010/main" val="3551284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fld id="{8C08B654-68CE-497A-B1CD-904FCC6F3D9B}" type="slidenum">
              <a:rPr lang="da-DK" altLang="en-US" sz="1200" i="0" smtClean="0">
                <a:solidFill>
                  <a:schemeClr val="tx1"/>
                </a:solidFill>
                <a:latin typeface="Times New Roman" panose="02020603050405020304" pitchFamily="18" charset="0"/>
              </a:rPr>
              <a:pPr/>
              <a:t>26</a:t>
            </a:fld>
            <a:endParaRPr lang="da-DK" altLang="en-US" sz="1200" i="0" smtClean="0">
              <a:solidFill>
                <a:schemeClr val="tx1"/>
              </a:solidFill>
              <a:latin typeface="Times New Roman" panose="02020603050405020304" pitchFamily="18" charset="0"/>
            </a:endParaRPr>
          </a:p>
        </p:txBody>
      </p:sp>
      <p:sp>
        <p:nvSpPr>
          <p:cNvPr id="31747" name="Rectangle 2"/>
          <p:cNvSpPr>
            <a:spLocks noGrp="1" noRot="1" noChangeAspect="1" noChangeArrowheads="1" noTextEdit="1"/>
          </p:cNvSpPr>
          <p:nvPr>
            <p:ph type="sldImg"/>
          </p:nvPr>
        </p:nvSpPr>
        <p:spPr>
          <a:xfrm>
            <a:off x="847725" y="744538"/>
            <a:ext cx="3417888" cy="2563812"/>
          </a:xfrm>
          <a:ln/>
        </p:spPr>
      </p:sp>
      <p:sp>
        <p:nvSpPr>
          <p:cNvPr id="31748" name="Rectangle 3"/>
          <p:cNvSpPr>
            <a:spLocks noGrp="1" noChangeArrowheads="1"/>
          </p:cNvSpPr>
          <p:nvPr>
            <p:ph type="body" idx="1"/>
          </p:nvPr>
        </p:nvSpPr>
        <p:spPr>
          <a:xfrm>
            <a:off x="889000" y="3640138"/>
            <a:ext cx="4891088" cy="5541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smtClean="0"/>
          </a:p>
        </p:txBody>
      </p:sp>
    </p:spTree>
    <p:extLst>
      <p:ext uri="{BB962C8B-B14F-4D97-AF65-F5344CB8AC3E}">
        <p14:creationId xmlns:p14="http://schemas.microsoft.com/office/powerpoint/2010/main" val="2100745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fld id="{DA64ACAB-D1C9-4789-A094-0CD328C0B045}" type="slidenum">
              <a:rPr lang="da-DK" altLang="en-US" sz="1200" i="0" smtClean="0">
                <a:solidFill>
                  <a:srgbClr val="000000"/>
                </a:solidFill>
                <a:latin typeface="Times New Roman" panose="02020603050405020304" pitchFamily="18" charset="0"/>
              </a:rPr>
              <a:pPr/>
              <a:t>42</a:t>
            </a:fld>
            <a:endParaRPr lang="da-DK" altLang="en-US" sz="1200" i="0" smtClean="0">
              <a:solidFill>
                <a:srgbClr val="000000"/>
              </a:solidFill>
              <a:latin typeface="Times New Roman" panose="02020603050405020304"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4592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Front_Top_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IMP_Logo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 y="152400"/>
            <a:ext cx="2514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2">
            <a:extLst>
              <a:ext uri="{FF2B5EF4-FFF2-40B4-BE49-F238E27FC236}">
                <a16:creationId xmlns:a16="http://schemas.microsoft.com/office/drawing/2014/main" xmlns="" id="{54941ED6-4B63-42E3-8543-9F9D37443D6C}"/>
              </a:ext>
            </a:extLst>
          </p:cNvPr>
          <p:cNvSpPr>
            <a:spLocks noChangeArrowheads="1"/>
          </p:cNvSpPr>
          <p:nvPr userDrawn="1"/>
        </p:nvSpPr>
        <p:spPr bwMode="auto">
          <a:xfrm>
            <a:off x="857250" y="3429000"/>
            <a:ext cx="7524750" cy="533400"/>
          </a:xfrm>
          <a:prstGeom prst="rect">
            <a:avLst/>
          </a:prstGeom>
          <a:noFill/>
          <a:ln>
            <a:noFill/>
          </a:ln>
          <a:extLst/>
        </p:spPr>
        <p:txBody>
          <a:bodyPr lIns="0" tIns="0" rIns="0" bIns="0"/>
          <a:lstStyle>
            <a:lvl1pPr eaLnBrk="0" hangingPunct="0">
              <a:defRPr sz="1600" i="1">
                <a:solidFill>
                  <a:srgbClr val="6E6E6F"/>
                </a:solidFill>
                <a:latin typeface="Verdana" pitchFamily="34" charset="0"/>
                <a:ea typeface="MS PGothic" pitchFamily="34" charset="-128"/>
              </a:defRPr>
            </a:lvl1pPr>
            <a:lvl2pPr marL="742950" indent="-285750" eaLnBrk="0" hangingPunct="0">
              <a:defRPr sz="1600" i="1">
                <a:solidFill>
                  <a:srgbClr val="6E6E6F"/>
                </a:solidFill>
                <a:latin typeface="Verdana" pitchFamily="34" charset="0"/>
                <a:ea typeface="MS PGothic" pitchFamily="34" charset="-128"/>
              </a:defRPr>
            </a:lvl2pPr>
            <a:lvl3pPr marL="1143000" indent="-228600" eaLnBrk="0" hangingPunct="0">
              <a:defRPr sz="1600" i="1">
                <a:solidFill>
                  <a:srgbClr val="6E6E6F"/>
                </a:solidFill>
                <a:latin typeface="Verdana" pitchFamily="34" charset="0"/>
                <a:ea typeface="MS PGothic" pitchFamily="34" charset="-128"/>
              </a:defRPr>
            </a:lvl3pPr>
            <a:lvl4pPr marL="1600200" indent="-228600" eaLnBrk="0" hangingPunct="0">
              <a:defRPr sz="1600" i="1">
                <a:solidFill>
                  <a:srgbClr val="6E6E6F"/>
                </a:solidFill>
                <a:latin typeface="Verdana" pitchFamily="34" charset="0"/>
                <a:ea typeface="MS PGothic" pitchFamily="34" charset="-128"/>
              </a:defRPr>
            </a:lvl4pPr>
            <a:lvl5pPr marL="2057400" indent="-228600" eaLnBrk="0" hangingPunct="0">
              <a:defRPr sz="1600" i="1">
                <a:solidFill>
                  <a:srgbClr val="6E6E6F"/>
                </a:solidFill>
                <a:latin typeface="Verdana" pitchFamily="34" charset="0"/>
                <a:ea typeface="MS PGothic" pitchFamily="34" charset="-128"/>
              </a:defRPr>
            </a:lvl5pPr>
            <a:lvl6pPr marL="2514600" indent="-228600" eaLnBrk="0" fontAlgn="base" hangingPunct="0">
              <a:spcBef>
                <a:spcPct val="0"/>
              </a:spcBef>
              <a:spcAft>
                <a:spcPct val="0"/>
              </a:spcAft>
              <a:defRPr sz="1600" i="1">
                <a:solidFill>
                  <a:srgbClr val="6E6E6F"/>
                </a:solidFill>
                <a:latin typeface="Verdana" pitchFamily="34" charset="0"/>
                <a:ea typeface="MS PGothic" pitchFamily="34" charset="-128"/>
              </a:defRPr>
            </a:lvl6pPr>
            <a:lvl7pPr marL="2971800" indent="-228600" eaLnBrk="0" fontAlgn="base" hangingPunct="0">
              <a:spcBef>
                <a:spcPct val="0"/>
              </a:spcBef>
              <a:spcAft>
                <a:spcPct val="0"/>
              </a:spcAft>
              <a:defRPr sz="1600" i="1">
                <a:solidFill>
                  <a:srgbClr val="6E6E6F"/>
                </a:solidFill>
                <a:latin typeface="Verdana" pitchFamily="34" charset="0"/>
                <a:ea typeface="MS PGothic" pitchFamily="34" charset="-128"/>
              </a:defRPr>
            </a:lvl7pPr>
            <a:lvl8pPr marL="3429000" indent="-228600" eaLnBrk="0" fontAlgn="base" hangingPunct="0">
              <a:spcBef>
                <a:spcPct val="0"/>
              </a:spcBef>
              <a:spcAft>
                <a:spcPct val="0"/>
              </a:spcAft>
              <a:defRPr sz="1600" i="1">
                <a:solidFill>
                  <a:srgbClr val="6E6E6F"/>
                </a:solidFill>
                <a:latin typeface="Verdana" pitchFamily="34" charset="0"/>
                <a:ea typeface="MS PGothic" pitchFamily="34" charset="-128"/>
              </a:defRPr>
            </a:lvl8pPr>
            <a:lvl9pPr marL="3886200" indent="-228600" eaLnBrk="0" fontAlgn="base" hangingPunct="0">
              <a:spcBef>
                <a:spcPct val="0"/>
              </a:spcBef>
              <a:spcAft>
                <a:spcPct val="0"/>
              </a:spcAft>
              <a:defRPr sz="1600" i="1">
                <a:solidFill>
                  <a:srgbClr val="6E6E6F"/>
                </a:solidFill>
                <a:latin typeface="Verdana" pitchFamily="34" charset="0"/>
                <a:ea typeface="MS PGothic" pitchFamily="34" charset="-128"/>
              </a:defRPr>
            </a:lvl9pPr>
          </a:lstStyle>
          <a:p>
            <a:pPr eaLnBrk="1" hangingPunct="1">
              <a:defRPr/>
            </a:pPr>
            <a:endParaRPr lang="en-US" altLang="en-US" sz="3900" i="0">
              <a:solidFill>
                <a:srgbClr val="C51538"/>
              </a:solidFill>
              <a:latin typeface="Impact" pitchFamily="34" charset="0"/>
            </a:endParaRPr>
          </a:p>
        </p:txBody>
      </p:sp>
      <p:sp>
        <p:nvSpPr>
          <p:cNvPr id="10244" name="Rectangle 4"/>
          <p:cNvSpPr>
            <a:spLocks noGrp="1" noChangeArrowheads="1"/>
          </p:cNvSpPr>
          <p:nvPr>
            <p:ph type="ctrTitle"/>
          </p:nvPr>
        </p:nvSpPr>
        <p:spPr>
          <a:xfrm>
            <a:off x="838200" y="2438400"/>
            <a:ext cx="7543800" cy="533400"/>
          </a:xfrm>
        </p:spPr>
        <p:txBody>
          <a:bodyPr anchor="t"/>
          <a:lstStyle>
            <a:lvl1pPr>
              <a:defRPr sz="3900"/>
            </a:lvl1pPr>
          </a:lstStyle>
          <a:p>
            <a:r>
              <a:rPr lang="da-DK"/>
              <a:t>Click to edit Master title style</a:t>
            </a:r>
          </a:p>
        </p:txBody>
      </p:sp>
      <p:sp>
        <p:nvSpPr>
          <p:cNvPr id="10250" name="Rectangle 10"/>
          <p:cNvSpPr>
            <a:spLocks noGrp="1" noChangeArrowheads="1"/>
          </p:cNvSpPr>
          <p:nvPr>
            <p:ph type="subTitle" sz="quarter" idx="1"/>
          </p:nvPr>
        </p:nvSpPr>
        <p:spPr>
          <a:xfrm>
            <a:off x="838200" y="5562600"/>
            <a:ext cx="7543800" cy="228600"/>
          </a:xfrm>
        </p:spPr>
        <p:txBody>
          <a:bodyPr/>
          <a:lstStyle>
            <a:lvl1pPr>
              <a:defRPr sz="1600"/>
            </a:lvl1pPr>
          </a:lstStyle>
          <a:p>
            <a:r>
              <a:rPr lang="da-DK"/>
              <a:t>Name of speaker</a:t>
            </a:r>
          </a:p>
        </p:txBody>
      </p:sp>
      <p:sp>
        <p:nvSpPr>
          <p:cNvPr id="7" name="Rectangle 9">
            <a:extLst>
              <a:ext uri="{FF2B5EF4-FFF2-40B4-BE49-F238E27FC236}">
                <a16:creationId xmlns:a16="http://schemas.microsoft.com/office/drawing/2014/main" xmlns="" id="{F3D8325C-DD1D-4987-B89E-5A6887006936}"/>
              </a:ext>
            </a:extLst>
          </p:cNvPr>
          <p:cNvSpPr>
            <a:spLocks noGrp="1" noChangeArrowheads="1"/>
          </p:cNvSpPr>
          <p:nvPr>
            <p:ph type="ftr" sz="quarter" idx="10"/>
          </p:nvPr>
        </p:nvSpPr>
        <p:spPr bwMode="auto">
          <a:xfrm>
            <a:off x="838200" y="6553200"/>
            <a:ext cx="7543800" cy="228600"/>
          </a:xfrm>
          <a:prstGeom prst="rect">
            <a:avLst/>
          </a:prstGeom>
          <a:ln>
            <a:miter lim="800000"/>
            <a:headEnd/>
            <a:tailEnd/>
          </a:ln>
        </p:spPr>
        <p:txBody>
          <a:bodyPr vert="horz" wrap="square" lIns="0" tIns="0" rIns="0" bIns="0" numCol="1" anchor="t" anchorCtr="0" compatLnSpc="1">
            <a:prstTxWarp prst="textNoShape">
              <a:avLst/>
            </a:prstTxWarp>
          </a:bodyPr>
          <a:lstStyle>
            <a:lvl1pPr eaLnBrk="1" hangingPunct="1">
              <a:defRPr sz="600" i="0">
                <a:solidFill>
                  <a:srgbClr val="6A6F77"/>
                </a:solidFill>
                <a:latin typeface="Verdana" pitchFamily="34" charset="0"/>
                <a:ea typeface="+mn-ea"/>
                <a:cs typeface="Times New Roman" pitchFamily="18" charset="0"/>
              </a:defRPr>
            </a:lvl1pPr>
          </a:lstStyle>
          <a:p>
            <a:pPr>
              <a:defRPr/>
            </a:pPr>
            <a:r>
              <a:rPr lang="da-DK"/>
              <a:t>sdfgafgafga</a:t>
            </a:r>
          </a:p>
        </p:txBody>
      </p:sp>
      <p:sp>
        <p:nvSpPr>
          <p:cNvPr id="8" name="Rectangle 11">
            <a:extLst>
              <a:ext uri="{FF2B5EF4-FFF2-40B4-BE49-F238E27FC236}">
                <a16:creationId xmlns:a16="http://schemas.microsoft.com/office/drawing/2014/main" xmlns="" id="{90EB05B4-34DB-4A64-83D9-D7615E4CEBE1}"/>
              </a:ext>
            </a:extLst>
          </p:cNvPr>
          <p:cNvSpPr>
            <a:spLocks noGrp="1" noChangeArrowheads="1"/>
          </p:cNvSpPr>
          <p:nvPr>
            <p:ph type="sldNum" sz="quarter" idx="11"/>
          </p:nvPr>
        </p:nvSpPr>
        <p:spPr bwMode="auto">
          <a:xfrm>
            <a:off x="8610600" y="6648450"/>
            <a:ext cx="419100" cy="152400"/>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600" i="0">
                <a:solidFill>
                  <a:schemeClr val="tx1"/>
                </a:solidFill>
                <a:cs typeface="Times New Roman" panose="02020603050405020304" pitchFamily="18" charset="0"/>
              </a:defRPr>
            </a:lvl1pPr>
          </a:lstStyle>
          <a:p>
            <a:pPr>
              <a:defRPr/>
            </a:pPr>
            <a:fld id="{42FE9B08-5881-4DE9-922E-D76CA6446E5E}" type="slidenum">
              <a:rPr lang="da-DK" altLang="en-US"/>
              <a:pPr>
                <a:defRPr/>
              </a:pPr>
              <a:t>‹#›</a:t>
            </a:fld>
            <a:endParaRPr lang="da-DK" altLang="en-US"/>
          </a:p>
        </p:txBody>
      </p:sp>
    </p:spTree>
    <p:extLst>
      <p:ext uri="{BB962C8B-B14F-4D97-AF65-F5344CB8AC3E}">
        <p14:creationId xmlns:p14="http://schemas.microsoft.com/office/powerpoint/2010/main" val="3603974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1794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885950"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6096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4284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a:t>Click to edit Master title style</a:t>
            </a:r>
            <a:endParaRPr lang="en-GB"/>
          </a:p>
        </p:txBody>
      </p:sp>
      <p:sp>
        <p:nvSpPr>
          <p:cNvPr id="3" name="Text Placeholder 2"/>
          <p:cNvSpPr>
            <a:spLocks noGrp="1"/>
          </p:cNvSpPr>
          <p:nvPr>
            <p:ph type="body" sz="half" idx="1"/>
          </p:nvPr>
        </p:nvSpPr>
        <p:spPr>
          <a:xfrm>
            <a:off x="838200" y="1943100"/>
            <a:ext cx="3695700" cy="4457700"/>
          </a:xfrm>
        </p:spPr>
        <p:txBody>
          <a:bodyPr/>
          <a:lstStyle>
            <a:lvl1pPr>
              <a:buFont typeface="Arial" pitchFamily="34" charse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hart Placeholder 3"/>
          <p:cNvSpPr>
            <a:spLocks noGrp="1"/>
          </p:cNvSpPr>
          <p:nvPr>
            <p:ph type="chart" sz="half" idx="2"/>
          </p:nvPr>
        </p:nvSpPr>
        <p:spPr>
          <a:xfrm>
            <a:off x="4686300" y="1943100"/>
            <a:ext cx="3695700" cy="4457700"/>
          </a:xfrm>
        </p:spPr>
        <p:txBody>
          <a:bodyPr/>
          <a:lstStyle/>
          <a:p>
            <a:pPr lvl="0"/>
            <a:endParaRPr lang="en-GB" noProof="0"/>
          </a:p>
        </p:txBody>
      </p:sp>
    </p:spTree>
    <p:extLst>
      <p:ext uri="{BB962C8B-B14F-4D97-AF65-F5344CB8AC3E}">
        <p14:creationId xmlns:p14="http://schemas.microsoft.com/office/powerpoint/2010/main" val="1453024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97000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88078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63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38149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8906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49071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620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9456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174625" indent="-174625">
              <a:buFont typeface="Arial" pitchFamily="34" charset="0"/>
              <a:buNone/>
              <a:tabLst/>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Tree>
    <p:extLst>
      <p:ext uri="{BB962C8B-B14F-4D97-AF65-F5344CB8AC3E}">
        <p14:creationId xmlns:p14="http://schemas.microsoft.com/office/powerpoint/2010/main" val="2693937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39" descr="Second_T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5"/>
          <p:cNvSpPr>
            <a:spLocks noGrp="1" noChangeArrowheads="1"/>
          </p:cNvSpPr>
          <p:nvPr>
            <p:ph type="title"/>
          </p:nvPr>
        </p:nvSpPr>
        <p:spPr bwMode="auto">
          <a:xfrm>
            <a:off x="838200" y="609600"/>
            <a:ext cx="7543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a-DK" altLang="en-US" smtClean="0"/>
              <a:t>Click to edit Master title style</a:t>
            </a:r>
          </a:p>
        </p:txBody>
      </p:sp>
      <p:sp>
        <p:nvSpPr>
          <p:cNvPr id="1028" name="Rectangle 26"/>
          <p:cNvSpPr>
            <a:spLocks noGrp="1" noChangeArrowheads="1"/>
          </p:cNvSpPr>
          <p:nvPr>
            <p:ph type="body" idx="1"/>
          </p:nvPr>
        </p:nvSpPr>
        <p:spPr bwMode="auto">
          <a:xfrm>
            <a:off x="838200" y="1943100"/>
            <a:ext cx="75438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altLang="en-US" smtClean="0"/>
              <a:t>Click to edit Master text styles</a:t>
            </a:r>
          </a:p>
          <a:p>
            <a:pPr lvl="1"/>
            <a:r>
              <a:rPr lang="da-DK" altLang="en-US" smtClean="0"/>
              <a:t>Second level</a:t>
            </a:r>
          </a:p>
          <a:p>
            <a:pPr lvl="2"/>
            <a:r>
              <a:rPr lang="da-DK" altLang="en-US" smtClean="0"/>
              <a:t>Third level</a:t>
            </a:r>
          </a:p>
          <a:p>
            <a:pPr lvl="3"/>
            <a:r>
              <a:rPr lang="da-DK" altLang="en-US" smtClean="0"/>
              <a:t>Fourth level</a:t>
            </a:r>
          </a:p>
          <a:p>
            <a:pPr lvl="4"/>
            <a:r>
              <a:rPr lang="da-DK" altLang="en-US" smtClean="0"/>
              <a:t>Fifth level</a:t>
            </a:r>
          </a:p>
        </p:txBody>
      </p:sp>
      <p:pic>
        <p:nvPicPr>
          <p:cNvPr id="1029" name="Picture 40" descr="IMP_Logo_2Colou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8200" y="12065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41"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Lst>
  <p:txStyles>
    <p:titleStyle>
      <a:lvl1pPr algn="l" rtl="0" eaLnBrk="0" fontAlgn="base" hangingPunct="0">
        <a:spcBef>
          <a:spcPct val="0"/>
        </a:spcBef>
        <a:spcAft>
          <a:spcPct val="0"/>
        </a:spcAft>
        <a:defRPr sz="2600">
          <a:solidFill>
            <a:srgbClr val="C51538"/>
          </a:solidFill>
          <a:latin typeface="Impact" pitchFamily="34" charset="0"/>
          <a:ea typeface="MS PGothic" pitchFamily="34" charset="-128"/>
          <a:cs typeface="MS PGothic" charset="0"/>
        </a:defRPr>
      </a:lvl1pPr>
      <a:lvl2pPr algn="l" rtl="0" eaLnBrk="0" fontAlgn="base" hangingPunct="0">
        <a:spcBef>
          <a:spcPct val="0"/>
        </a:spcBef>
        <a:spcAft>
          <a:spcPct val="0"/>
        </a:spcAft>
        <a:defRPr sz="2600">
          <a:solidFill>
            <a:srgbClr val="C51538"/>
          </a:solidFill>
          <a:latin typeface="Impact" pitchFamily="34" charset="0"/>
          <a:ea typeface="MS PGothic" pitchFamily="34" charset="-128"/>
          <a:cs typeface="MS PGothic" charset="0"/>
        </a:defRPr>
      </a:lvl2pPr>
      <a:lvl3pPr algn="l" rtl="0" eaLnBrk="0" fontAlgn="base" hangingPunct="0">
        <a:spcBef>
          <a:spcPct val="0"/>
        </a:spcBef>
        <a:spcAft>
          <a:spcPct val="0"/>
        </a:spcAft>
        <a:defRPr sz="2600">
          <a:solidFill>
            <a:srgbClr val="C51538"/>
          </a:solidFill>
          <a:latin typeface="Impact" pitchFamily="34" charset="0"/>
          <a:ea typeface="MS PGothic" pitchFamily="34" charset="-128"/>
          <a:cs typeface="MS PGothic" charset="0"/>
        </a:defRPr>
      </a:lvl3pPr>
      <a:lvl4pPr algn="l" rtl="0" eaLnBrk="0" fontAlgn="base" hangingPunct="0">
        <a:spcBef>
          <a:spcPct val="0"/>
        </a:spcBef>
        <a:spcAft>
          <a:spcPct val="0"/>
        </a:spcAft>
        <a:defRPr sz="2600">
          <a:solidFill>
            <a:srgbClr val="C51538"/>
          </a:solidFill>
          <a:latin typeface="Impact" pitchFamily="34" charset="0"/>
          <a:ea typeface="MS PGothic" pitchFamily="34" charset="-128"/>
          <a:cs typeface="MS PGothic" charset="0"/>
        </a:defRPr>
      </a:lvl4pPr>
      <a:lvl5pPr algn="l" rtl="0" eaLnBrk="0" fontAlgn="base" hangingPunct="0">
        <a:spcBef>
          <a:spcPct val="0"/>
        </a:spcBef>
        <a:spcAft>
          <a:spcPct val="0"/>
        </a:spcAft>
        <a:defRPr sz="2600">
          <a:solidFill>
            <a:srgbClr val="C51538"/>
          </a:solidFill>
          <a:latin typeface="Impact" pitchFamily="34" charset="0"/>
          <a:ea typeface="MS PGothic" pitchFamily="34" charset="-128"/>
          <a:cs typeface="MS PGothic" charset="0"/>
        </a:defRPr>
      </a:lvl5pPr>
      <a:lvl6pPr marL="457200" algn="l" rtl="0" fontAlgn="base">
        <a:spcBef>
          <a:spcPct val="0"/>
        </a:spcBef>
        <a:spcAft>
          <a:spcPct val="0"/>
        </a:spcAft>
        <a:defRPr sz="2600">
          <a:solidFill>
            <a:srgbClr val="C51538"/>
          </a:solidFill>
          <a:latin typeface="Impact" pitchFamily="34" charset="0"/>
        </a:defRPr>
      </a:lvl6pPr>
      <a:lvl7pPr marL="914400" algn="l" rtl="0" fontAlgn="base">
        <a:spcBef>
          <a:spcPct val="0"/>
        </a:spcBef>
        <a:spcAft>
          <a:spcPct val="0"/>
        </a:spcAft>
        <a:defRPr sz="2600">
          <a:solidFill>
            <a:srgbClr val="C51538"/>
          </a:solidFill>
          <a:latin typeface="Impact" pitchFamily="34" charset="0"/>
        </a:defRPr>
      </a:lvl7pPr>
      <a:lvl8pPr marL="1371600" algn="l" rtl="0" fontAlgn="base">
        <a:spcBef>
          <a:spcPct val="0"/>
        </a:spcBef>
        <a:spcAft>
          <a:spcPct val="0"/>
        </a:spcAft>
        <a:defRPr sz="2600">
          <a:solidFill>
            <a:srgbClr val="C51538"/>
          </a:solidFill>
          <a:latin typeface="Impact" pitchFamily="34" charset="0"/>
        </a:defRPr>
      </a:lvl8pPr>
      <a:lvl9pPr marL="1828800" algn="l" rtl="0" fontAlgn="base">
        <a:spcBef>
          <a:spcPct val="0"/>
        </a:spcBef>
        <a:spcAft>
          <a:spcPct val="0"/>
        </a:spcAft>
        <a:defRPr sz="2600">
          <a:solidFill>
            <a:srgbClr val="C51538"/>
          </a:solidFill>
          <a:latin typeface="Impact" pitchFamily="34" charset="0"/>
        </a:defRPr>
      </a:lvl9pPr>
    </p:titleStyle>
    <p:bodyStyle>
      <a:lvl1pPr marL="342900" indent="-342900" algn="l" rtl="0" eaLnBrk="0" fontAlgn="base" hangingPunct="0">
        <a:spcBef>
          <a:spcPct val="20000"/>
        </a:spcBef>
        <a:spcAft>
          <a:spcPct val="0"/>
        </a:spcAft>
        <a:defRPr>
          <a:solidFill>
            <a:srgbClr val="4B4F55"/>
          </a:solidFill>
          <a:latin typeface="+mn-lt"/>
          <a:ea typeface="MS PGothic" pitchFamily="34" charset="-128"/>
          <a:cs typeface="MS PGothic" charset="0"/>
        </a:defRPr>
      </a:lvl1pPr>
      <a:lvl2pPr marL="571500" indent="-190500" algn="l" rtl="0" eaLnBrk="0" fontAlgn="base" hangingPunct="0">
        <a:spcBef>
          <a:spcPct val="20000"/>
        </a:spcBef>
        <a:spcAft>
          <a:spcPct val="0"/>
        </a:spcAft>
        <a:buChar char="•"/>
        <a:defRPr sz="1600">
          <a:solidFill>
            <a:srgbClr val="4B4F55"/>
          </a:solidFill>
          <a:latin typeface="+mn-lt"/>
          <a:ea typeface="MS PGothic" pitchFamily="34" charset="-128"/>
          <a:cs typeface="MS PGothic" charset="0"/>
        </a:defRPr>
      </a:lvl2pPr>
      <a:lvl3pPr marL="952500" indent="-190500" algn="l" rtl="0" eaLnBrk="0" fontAlgn="base" hangingPunct="0">
        <a:spcBef>
          <a:spcPct val="20000"/>
        </a:spcBef>
        <a:spcAft>
          <a:spcPct val="0"/>
        </a:spcAft>
        <a:buChar char="»"/>
        <a:defRPr sz="1600">
          <a:solidFill>
            <a:srgbClr val="4B4F55"/>
          </a:solidFill>
          <a:latin typeface="+mn-lt"/>
          <a:ea typeface="MS PGothic" pitchFamily="34" charset="-128"/>
          <a:cs typeface="MS PGothic" charset="0"/>
        </a:defRPr>
      </a:lvl3pPr>
      <a:lvl4pPr marL="1333500" indent="-190500" algn="l" rtl="0" eaLnBrk="0" fontAlgn="base" hangingPunct="0">
        <a:spcBef>
          <a:spcPct val="20000"/>
        </a:spcBef>
        <a:spcAft>
          <a:spcPct val="0"/>
        </a:spcAft>
        <a:buFont typeface="Wingdings" panose="05000000000000000000" pitchFamily="2" charset="2"/>
        <a:buChar char="§"/>
        <a:defRPr sz="1400">
          <a:solidFill>
            <a:srgbClr val="4B4F55"/>
          </a:solidFill>
          <a:latin typeface="+mn-lt"/>
          <a:ea typeface="MS PGothic" pitchFamily="34" charset="-128"/>
          <a:cs typeface="MS PGothic" charset="0"/>
        </a:defRPr>
      </a:lvl4pPr>
      <a:lvl5pPr marL="1727200" indent="-203200" algn="l" rtl="0" eaLnBrk="0" fontAlgn="base" hangingPunct="0">
        <a:spcBef>
          <a:spcPct val="20000"/>
        </a:spcBef>
        <a:spcAft>
          <a:spcPct val="0"/>
        </a:spcAft>
        <a:buChar char="°"/>
        <a:defRPr sz="1400">
          <a:solidFill>
            <a:srgbClr val="4B4F55"/>
          </a:solidFill>
          <a:latin typeface="+mn-lt"/>
          <a:ea typeface="MS PGothic" pitchFamily="34" charset="-128"/>
          <a:cs typeface="MS PGothic" charset="0"/>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jpeg"/><Relationship Id="rId11" Type="http://schemas.openxmlformats.org/officeDocument/2006/relationships/hyperlink" Target="mailto:s.roscoe@imperial.ac.uk" TargetMode="External"/><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bb.imperial.ac.uk"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hyperlink" Target="http://www.imperial.ac.uk/bioengineering/admin/current-pgt/programme-administration/"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imperial.ac.uk/bioengineering/whats-on/" TargetMode="Externa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www.imperial.ac.uk/helpme"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mailto:bg-studentoffice@imperial.ac.uk" TargetMode="Externa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hyperlink" Target="mailto:c.lee@imperial.ac.uk"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www3.imperial.ac.uk/registry/currentstudents/howtoregister"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8313" y="4724400"/>
            <a:ext cx="7543800" cy="533400"/>
          </a:xfrm>
          <a:noFill/>
        </p:spPr>
        <p:txBody>
          <a:bodyPr/>
          <a:lstStyle/>
          <a:p>
            <a:pPr eaLnBrk="1" hangingPunct="1"/>
            <a:r>
              <a:rPr lang="en-GB" altLang="en-US" b="1" smtClean="0"/>
              <a:t>MSc Welcome Talk</a:t>
            </a:r>
            <a:endParaRPr lang="en-GB" altLang="en-US" sz="3500" smtClean="0"/>
          </a:p>
        </p:txBody>
      </p:sp>
      <p:sp>
        <p:nvSpPr>
          <p:cNvPr id="5123" name="Rectangle 15"/>
          <p:cNvSpPr>
            <a:spLocks noGrp="1" noChangeArrowheads="1"/>
          </p:cNvSpPr>
          <p:nvPr>
            <p:ph type="subTitle" sz="quarter" idx="1"/>
          </p:nvPr>
        </p:nvSpPr>
        <p:spPr>
          <a:xfrm>
            <a:off x="468313" y="5360988"/>
            <a:ext cx="7543800" cy="731837"/>
          </a:xfrm>
          <a:solidFill>
            <a:schemeClr val="bg1"/>
          </a:solidFill>
        </p:spPr>
        <p:txBody>
          <a:bodyPr/>
          <a:lstStyle/>
          <a:p>
            <a:pPr marL="0" indent="0" eaLnBrk="1" hangingPunct="1"/>
            <a:r>
              <a:rPr lang="en-US" altLang="en-US" b="1" smtClean="0"/>
              <a:t>Dr Chiu Fan Lee</a:t>
            </a:r>
          </a:p>
          <a:p>
            <a:pPr marL="0" indent="0" eaLnBrk="1" hangingPunct="1"/>
            <a:r>
              <a:rPr lang="en-US" altLang="en-US" b="1" smtClean="0"/>
              <a:t>Director of Postgraduate Studies (Taught)</a:t>
            </a:r>
            <a:endParaRPr lang="en-US" altLang="en-US" b="1" smtClean="0">
              <a:solidFill>
                <a:srgbClr val="FF0000"/>
              </a:solidFill>
            </a:endParaRPr>
          </a:p>
        </p:txBody>
      </p:sp>
      <p:pic>
        <p:nvPicPr>
          <p:cNvPr id="5124" name="Picture 4" descr="temp3.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916113"/>
            <a:ext cx="82804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99C9D382-08F4-420A-B945-9D8B5ECCBDCC}"/>
              </a:ext>
            </a:extLst>
          </p:cNvPr>
          <p:cNvSpPr txBox="1"/>
          <p:nvPr/>
        </p:nvSpPr>
        <p:spPr>
          <a:xfrm>
            <a:off x="395288" y="6196013"/>
            <a:ext cx="1863725" cy="276225"/>
          </a:xfrm>
          <a:prstGeom prst="rect">
            <a:avLst/>
          </a:prstGeom>
          <a:noFill/>
        </p:spPr>
        <p:txBody>
          <a:bodyPr wrap="none">
            <a:spAutoFit/>
          </a:bodyPr>
          <a:lstStyle/>
          <a:p>
            <a:pPr marL="363538" indent="-363538" eaLnBrk="1" hangingPunct="1">
              <a:spcBef>
                <a:spcPts val="0"/>
              </a:spcBef>
              <a:spcAft>
                <a:spcPts val="0"/>
              </a:spcAft>
              <a:defRPr/>
            </a:pPr>
            <a:r>
              <a:rPr lang="en-GB" sz="1200" b="1" i="0" dirty="0">
                <a:solidFill>
                  <a:srgbClr val="040404"/>
                </a:solidFill>
                <a:latin typeface="+mn-lt"/>
                <a:ea typeface="ＭＳ Ｐゴシック" charset="0"/>
                <a:cs typeface="ＭＳ Ｐゴシック" charset="0"/>
              </a:rPr>
              <a:t>2019/20 Academic Year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p:txBody>
          <a:bodyPr/>
          <a:lstStyle/>
          <a:p>
            <a:r>
              <a:rPr lang="en-GB" altLang="en-US" smtClean="0"/>
              <a:t>Computers</a:t>
            </a:r>
          </a:p>
        </p:txBody>
      </p:sp>
      <p:sp>
        <p:nvSpPr>
          <p:cNvPr id="7" name="Rectangle 6">
            <a:extLst>
              <a:ext uri="{FF2B5EF4-FFF2-40B4-BE49-F238E27FC236}">
                <a16:creationId xmlns:a16="http://schemas.microsoft.com/office/drawing/2014/main" xmlns="" id="{604D0046-0919-4ACD-8DA0-FAE50928CA22}"/>
              </a:ext>
            </a:extLst>
          </p:cNvPr>
          <p:cNvSpPr/>
          <p:nvPr/>
        </p:nvSpPr>
        <p:spPr>
          <a:xfrm>
            <a:off x="838200" y="1700213"/>
            <a:ext cx="7543800" cy="4154487"/>
          </a:xfrm>
          <a:prstGeom prst="rect">
            <a:avLst/>
          </a:prstGeom>
        </p:spPr>
        <p:txBody>
          <a:bodyPr>
            <a:spAutoFit/>
          </a:bodyPr>
          <a:lstStyle/>
          <a:p>
            <a:pPr eaLnBrk="1" fontAlgn="auto" hangingPunct="1">
              <a:spcBef>
                <a:spcPts val="0"/>
              </a:spcBef>
              <a:spcAft>
                <a:spcPts val="0"/>
              </a:spcAft>
              <a:defRPr/>
            </a:pPr>
            <a:r>
              <a:rPr lang="en-GB" altLang="en-US" sz="2400" b="1" i="0" kern="0" dirty="0">
                <a:solidFill>
                  <a:schemeClr val="tx2"/>
                </a:solidFill>
                <a:latin typeface="Arial" charset="0"/>
                <a:ea typeface="ＭＳ Ｐゴシック" pitchFamily="-104" charset="-128"/>
                <a:cs typeface="Times New Roman" charset="0"/>
              </a:rPr>
              <a:t>Large computer room for student use</a:t>
            </a:r>
            <a:r>
              <a:rPr lang="en-GB" altLang="en-US" sz="2400" i="0" kern="0" dirty="0">
                <a:solidFill>
                  <a:schemeClr val="tx2"/>
                </a:solidFill>
                <a:latin typeface="Arial" charset="0"/>
                <a:ea typeface="ＭＳ Ｐゴシック" pitchFamily="-104" charset="-128"/>
                <a:cs typeface="Times New Roman" charset="0"/>
              </a:rPr>
              <a:t>:</a:t>
            </a:r>
          </a:p>
          <a:p>
            <a:pPr marL="342900" indent="-342900" eaLnBrk="1" fontAlgn="auto" hangingPunct="1">
              <a:spcBef>
                <a:spcPts val="0"/>
              </a:spcBef>
              <a:spcAft>
                <a:spcPts val="0"/>
              </a:spcAft>
              <a:buFont typeface="Arial" panose="020B0604020202020204" pitchFamily="34" charset="0"/>
              <a:buChar char="•"/>
              <a:defRPr/>
            </a:pPr>
            <a:r>
              <a:rPr lang="en-GB" altLang="en-US" sz="2400" i="0" kern="0" dirty="0">
                <a:solidFill>
                  <a:schemeClr val="tx2"/>
                </a:solidFill>
                <a:latin typeface="Arial" charset="0"/>
                <a:ea typeface="ＭＳ Ｐゴシック" pitchFamily="-104" charset="-128"/>
                <a:cs typeface="Times New Roman" charset="0"/>
              </a:rPr>
              <a:t>RSM 338</a:t>
            </a:r>
          </a:p>
          <a:p>
            <a:pPr marL="342900" indent="-342900" eaLnBrk="1" fontAlgn="auto" hangingPunct="1">
              <a:spcBef>
                <a:spcPts val="0"/>
              </a:spcBef>
              <a:spcAft>
                <a:spcPts val="0"/>
              </a:spcAft>
              <a:buFont typeface="Arial" panose="020B0604020202020204" pitchFamily="34" charset="0"/>
              <a:buChar char="•"/>
              <a:defRPr/>
            </a:pPr>
            <a:r>
              <a:rPr lang="en-GB" altLang="en-US" sz="2400" i="0" kern="0" dirty="0">
                <a:solidFill>
                  <a:schemeClr val="tx2"/>
                </a:solidFill>
                <a:latin typeface="Arial" charset="0"/>
                <a:ea typeface="ＭＳ Ｐゴシック" pitchFamily="-104" charset="-128"/>
                <a:cs typeface="Times New Roman" charset="0"/>
              </a:rPr>
              <a:t>RSM G08 (100+ desks for all Faculty of Engineering students).</a:t>
            </a:r>
          </a:p>
          <a:p>
            <a:pPr eaLnBrk="1" fontAlgn="auto" hangingPunct="1">
              <a:spcBef>
                <a:spcPts val="0"/>
              </a:spcBef>
              <a:spcAft>
                <a:spcPts val="0"/>
              </a:spcAft>
              <a:defRPr/>
            </a:pPr>
            <a:endParaRPr lang="en-GB" altLang="en-US" sz="2400" i="0" kern="0" dirty="0">
              <a:solidFill>
                <a:schemeClr val="tx2"/>
              </a:solidFill>
              <a:latin typeface="Arial" charset="0"/>
              <a:ea typeface="ＭＳ Ｐゴシック" pitchFamily="-104" charset="-128"/>
              <a:cs typeface="Times New Roman" charset="0"/>
            </a:endParaRPr>
          </a:p>
          <a:p>
            <a:pPr marL="342900" indent="-342900" eaLnBrk="1" fontAlgn="auto" hangingPunct="1">
              <a:spcBef>
                <a:spcPts val="0"/>
              </a:spcBef>
              <a:spcAft>
                <a:spcPts val="0"/>
              </a:spcAft>
              <a:buFont typeface="Arial" panose="020B0604020202020204" pitchFamily="34" charset="0"/>
              <a:buChar char="•"/>
              <a:defRPr/>
            </a:pPr>
            <a:r>
              <a:rPr lang="en-GB" altLang="en-US" sz="2400" b="1" i="0" kern="0" dirty="0">
                <a:solidFill>
                  <a:schemeClr val="tx2"/>
                </a:solidFill>
                <a:latin typeface="Arial" charset="0"/>
                <a:ea typeface="ＭＳ Ｐゴシック" pitchFamily="-104" charset="-128"/>
                <a:cs typeface="Times New Roman" charset="0"/>
              </a:rPr>
              <a:t>Further PCs</a:t>
            </a:r>
            <a:r>
              <a:rPr lang="en-GB" altLang="en-US" sz="2400" i="0" kern="0" dirty="0">
                <a:solidFill>
                  <a:schemeClr val="tx2"/>
                </a:solidFill>
                <a:latin typeface="Arial" charset="0"/>
                <a:ea typeface="ＭＳ Ｐゴシック" pitchFamily="-104" charset="-128"/>
                <a:cs typeface="Times New Roman" charset="0"/>
              </a:rPr>
              <a:t> in the </a:t>
            </a:r>
            <a:r>
              <a:rPr lang="en-GB" altLang="en-US" sz="2400" b="1" i="0" kern="0" dirty="0">
                <a:solidFill>
                  <a:schemeClr val="tx2"/>
                </a:solidFill>
                <a:latin typeface="Arial" charset="0"/>
                <a:ea typeface="ＭＳ Ｐゴシック" pitchFamily="-104" charset="-128"/>
                <a:cs typeface="Times New Roman" charset="0"/>
              </a:rPr>
              <a:t>Library</a:t>
            </a:r>
            <a:r>
              <a:rPr lang="en-GB" altLang="en-US" sz="2400" i="0" kern="0" dirty="0">
                <a:solidFill>
                  <a:schemeClr val="tx2"/>
                </a:solidFill>
                <a:latin typeface="Arial" charset="0"/>
                <a:ea typeface="ＭＳ Ｐゴシック" pitchFamily="-104" charset="-128"/>
                <a:cs typeface="Times New Roman" charset="0"/>
              </a:rPr>
              <a:t> and </a:t>
            </a:r>
            <a:r>
              <a:rPr lang="en-GB" altLang="en-US" sz="2400" b="1" i="0" kern="0" dirty="0">
                <a:solidFill>
                  <a:schemeClr val="tx2"/>
                </a:solidFill>
                <a:latin typeface="Arial" charset="0"/>
                <a:ea typeface="ＭＳ Ｐゴシック" pitchFamily="-104" charset="-128"/>
                <a:cs typeface="Times New Roman" charset="0"/>
              </a:rPr>
              <a:t>RSM 3.06</a:t>
            </a:r>
            <a:r>
              <a:rPr lang="en-GB" altLang="en-US" sz="2400" i="0" kern="0" dirty="0">
                <a:solidFill>
                  <a:schemeClr val="tx2"/>
                </a:solidFill>
                <a:latin typeface="Arial" charset="0"/>
                <a:ea typeface="ＭＳ Ｐゴシック" pitchFamily="-104" charset="-128"/>
                <a:cs typeface="Times New Roman" charset="0"/>
              </a:rPr>
              <a:t>.</a:t>
            </a:r>
          </a:p>
          <a:p>
            <a:pPr marL="342900" indent="-342900" eaLnBrk="1" fontAlgn="auto" hangingPunct="1">
              <a:spcBef>
                <a:spcPts val="0"/>
              </a:spcBef>
              <a:spcAft>
                <a:spcPts val="0"/>
              </a:spcAft>
              <a:buFont typeface="Arial" panose="020B0604020202020204" pitchFamily="34" charset="0"/>
              <a:buChar char="•"/>
              <a:defRPr/>
            </a:pPr>
            <a:r>
              <a:rPr lang="en-GB" altLang="en-US" sz="2400" b="1" i="0" kern="0" dirty="0">
                <a:solidFill>
                  <a:schemeClr val="tx2"/>
                </a:solidFill>
                <a:latin typeface="Arial" charset="0"/>
                <a:ea typeface="ＭＳ Ｐゴシック" pitchFamily="-104" charset="-128"/>
                <a:cs typeface="Times New Roman" charset="0"/>
              </a:rPr>
              <a:t>Own laptops </a:t>
            </a:r>
            <a:r>
              <a:rPr lang="en-GB" altLang="en-US" sz="2400" i="0" kern="0" dirty="0">
                <a:solidFill>
                  <a:schemeClr val="tx2"/>
                </a:solidFill>
                <a:latin typeface="Arial" charset="0"/>
                <a:ea typeface="ＭＳ Ｐゴシック" pitchFamily="-104" charset="-128"/>
                <a:cs typeface="Times New Roman" charset="0"/>
              </a:rPr>
              <a:t>OK, but must be registered with ICT</a:t>
            </a:r>
          </a:p>
          <a:p>
            <a:pPr marL="342900" indent="-342900" eaLnBrk="1" fontAlgn="auto" hangingPunct="1">
              <a:spcBef>
                <a:spcPts val="0"/>
              </a:spcBef>
              <a:spcAft>
                <a:spcPts val="0"/>
              </a:spcAft>
              <a:buFont typeface="Arial" panose="020B0604020202020204" pitchFamily="34" charset="0"/>
              <a:buChar char="•"/>
              <a:defRPr/>
            </a:pPr>
            <a:r>
              <a:rPr lang="en-GB" altLang="en-US" sz="2400" i="0" kern="0" dirty="0">
                <a:solidFill>
                  <a:schemeClr val="tx2"/>
                </a:solidFill>
                <a:latin typeface="Arial" charset="0"/>
                <a:ea typeface="ＭＳ Ｐゴシック" pitchFamily="-104" charset="-128"/>
                <a:cs typeface="Times New Roman" charset="0"/>
              </a:rPr>
              <a:t>College-wide login and password issued by ICT.    </a:t>
            </a:r>
            <a:br>
              <a:rPr lang="en-GB" altLang="en-US" sz="2400" i="0" kern="0" dirty="0">
                <a:solidFill>
                  <a:schemeClr val="tx2"/>
                </a:solidFill>
                <a:latin typeface="Arial" charset="0"/>
                <a:ea typeface="ＭＳ Ｐゴシック" pitchFamily="-104" charset="-128"/>
                <a:cs typeface="Times New Roman" charset="0"/>
              </a:rPr>
            </a:br>
            <a:r>
              <a:rPr lang="en-GB" altLang="en-US" sz="2400" i="0" kern="0" dirty="0">
                <a:solidFill>
                  <a:schemeClr val="tx2"/>
                </a:solidFill>
                <a:latin typeface="Arial" charset="0"/>
                <a:ea typeface="ＭＳ Ｐゴシック" pitchFamily="-104" charset="-128"/>
                <a:cs typeface="Times New Roman" charset="0"/>
              </a:rPr>
              <a:t>email: should go live within 2-3 days.</a:t>
            </a:r>
          </a:p>
          <a:p>
            <a:pPr algn="ctr" eaLnBrk="1" fontAlgn="auto" hangingPunct="1">
              <a:spcBef>
                <a:spcPts val="0"/>
              </a:spcBef>
              <a:spcAft>
                <a:spcPts val="0"/>
              </a:spcAft>
              <a:defRPr/>
            </a:pPr>
            <a:endParaRPr lang="en-GB" altLang="en-US" sz="2400" i="0" kern="0" dirty="0">
              <a:solidFill>
                <a:schemeClr val="tx2"/>
              </a:solidFill>
              <a:latin typeface="Arial" charset="0"/>
              <a:ea typeface="ＭＳ Ｐゴシック" pitchFamily="-104" charset="-128"/>
              <a:cs typeface="Times New Roman" charset="0"/>
            </a:endParaRPr>
          </a:p>
          <a:p>
            <a:pPr algn="ctr" eaLnBrk="1" fontAlgn="auto" hangingPunct="1">
              <a:spcBef>
                <a:spcPts val="0"/>
              </a:spcBef>
              <a:spcAft>
                <a:spcPts val="0"/>
              </a:spcAft>
              <a:defRPr/>
            </a:pPr>
            <a:r>
              <a:rPr lang="en-GB" altLang="en-US" sz="2400" i="0" kern="0" dirty="0">
                <a:solidFill>
                  <a:schemeClr val="tx2"/>
                </a:solidFill>
                <a:latin typeface="Arial" charset="0"/>
                <a:ea typeface="ＭＳ Ｐゴシック" pitchFamily="-104" charset="-128"/>
                <a:cs typeface="Times New Roman" charset="0"/>
              </a:rPr>
              <a:t>You MUST observe the computing rules.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p:txBody>
          <a:bodyPr/>
          <a:lstStyle/>
          <a:p>
            <a:r>
              <a:rPr lang="en-GB" altLang="en-US" smtClean="0"/>
              <a:t>Library</a:t>
            </a:r>
          </a:p>
        </p:txBody>
      </p:sp>
      <p:sp>
        <p:nvSpPr>
          <p:cNvPr id="17411" name="Rectangle 6"/>
          <p:cNvSpPr>
            <a:spLocks noChangeArrowheads="1"/>
          </p:cNvSpPr>
          <p:nvPr/>
        </p:nvSpPr>
        <p:spPr bwMode="auto">
          <a:xfrm>
            <a:off x="838200" y="1557338"/>
            <a:ext cx="7262813"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eaLnBrk="1" hangingPunct="1">
              <a:buFont typeface="Arial" panose="020B0604020202020204" pitchFamily="34" charset="0"/>
              <a:buChar char="•"/>
            </a:pPr>
            <a:r>
              <a:rPr lang="en-GB" altLang="en-US" sz="1800" i="0">
                <a:solidFill>
                  <a:schemeClr val="tx2"/>
                </a:solidFill>
                <a:latin typeface="Arial" panose="020B0604020202020204" pitchFamily="34" charset="0"/>
                <a:cs typeface="Times New Roman" panose="02020603050405020304" pitchFamily="18" charset="0"/>
              </a:rPr>
              <a:t>Main Central Library is on west side of campus near Queen’s lawn/ Tower. </a:t>
            </a:r>
          </a:p>
          <a:p>
            <a:pPr eaLnBrk="1" hangingPunct="1"/>
            <a:endParaRPr lang="en-GB" altLang="en-US" sz="1800" i="0">
              <a:solidFill>
                <a:schemeClr val="tx2"/>
              </a:solidFill>
              <a:latin typeface="Arial" panose="020B0604020202020204" pitchFamily="34" charset="0"/>
              <a:cs typeface="Times New Roman" panose="02020603050405020304" pitchFamily="18" charset="0"/>
            </a:endParaRPr>
          </a:p>
          <a:p>
            <a:pPr eaLnBrk="1" hangingPunct="1">
              <a:buFont typeface="Arial" panose="020B0604020202020204" pitchFamily="34" charset="0"/>
              <a:buChar char="•"/>
            </a:pPr>
            <a:r>
              <a:rPr lang="en-GB" altLang="en-US" sz="1800" i="0">
                <a:solidFill>
                  <a:schemeClr val="tx2"/>
                </a:solidFill>
                <a:latin typeface="Arial" panose="020B0604020202020204" pitchFamily="34" charset="0"/>
                <a:cs typeface="Times New Roman" panose="02020603050405020304" pitchFamily="18" charset="0"/>
              </a:rPr>
              <a:t>Other libraries at the hospital campuses.</a:t>
            </a:r>
          </a:p>
          <a:p>
            <a:pPr eaLnBrk="1" hangingPunct="1"/>
            <a:endParaRPr lang="en-GB" altLang="en-US" sz="1800" i="0">
              <a:solidFill>
                <a:schemeClr val="tx2"/>
              </a:solidFill>
              <a:latin typeface="Arial" panose="020B0604020202020204" pitchFamily="34" charset="0"/>
              <a:cs typeface="Times New Roman" panose="02020603050405020304" pitchFamily="18" charset="0"/>
            </a:endParaRPr>
          </a:p>
          <a:p>
            <a:pPr eaLnBrk="1" hangingPunct="1">
              <a:buFont typeface="Arial" panose="020B0604020202020204" pitchFamily="34" charset="0"/>
              <a:buChar char="•"/>
            </a:pPr>
            <a:r>
              <a:rPr lang="en-GB" altLang="en-US" sz="1800" i="0">
                <a:solidFill>
                  <a:schemeClr val="tx2"/>
                </a:solidFill>
                <a:latin typeface="Arial" panose="020B0604020202020204" pitchFamily="34" charset="0"/>
                <a:cs typeface="Times New Roman" panose="02020603050405020304" pitchFamily="18" charset="0"/>
              </a:rPr>
              <a:t>Extensive electronic resources.</a:t>
            </a:r>
          </a:p>
          <a:p>
            <a:pPr eaLnBrk="1" hangingPunct="1"/>
            <a:endParaRPr lang="en-GB" altLang="en-US" sz="1800" i="0">
              <a:solidFill>
                <a:schemeClr val="tx2"/>
              </a:solidFill>
              <a:latin typeface="Arial" panose="020B0604020202020204" pitchFamily="34" charset="0"/>
              <a:cs typeface="Times New Roman" panose="02020603050405020304" pitchFamily="18" charset="0"/>
            </a:endParaRPr>
          </a:p>
          <a:p>
            <a:pPr eaLnBrk="1" hangingPunct="1">
              <a:buFont typeface="Arial" panose="020B0604020202020204" pitchFamily="34" charset="0"/>
              <a:buChar char="•"/>
            </a:pPr>
            <a:r>
              <a:rPr lang="en-GB" altLang="en-US" sz="1800" i="0">
                <a:solidFill>
                  <a:schemeClr val="tx2"/>
                </a:solidFill>
                <a:latin typeface="Arial" panose="020B0604020202020204" pitchFamily="34" charset="0"/>
                <a:cs typeface="Times New Roman" panose="02020603050405020304" pitchFamily="18" charset="0"/>
              </a:rPr>
              <a:t>Small Bioengineering collection in the Department – see Mr Martin Holloway in 3.08 to borrow items.</a:t>
            </a:r>
          </a:p>
        </p:txBody>
      </p:sp>
      <p:pic>
        <p:nvPicPr>
          <p:cNvPr id="174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65688" y="4365625"/>
            <a:ext cx="3516312"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6138" y="4365625"/>
            <a:ext cx="39147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p:txBody>
          <a:bodyPr/>
          <a:lstStyle/>
          <a:p>
            <a:r>
              <a:rPr lang="en-GB" altLang="en-US" smtClean="0"/>
              <a:t>Local Knowledge</a:t>
            </a:r>
          </a:p>
        </p:txBody>
      </p:sp>
      <p:sp>
        <p:nvSpPr>
          <p:cNvPr id="18435" name="Rectangle 9"/>
          <p:cNvSpPr>
            <a:spLocks noChangeArrowheads="1"/>
          </p:cNvSpPr>
          <p:nvPr/>
        </p:nvSpPr>
        <p:spPr bwMode="auto">
          <a:xfrm>
            <a:off x="838200" y="1773238"/>
            <a:ext cx="7543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eaLnBrk="1" hangingPunct="1">
              <a:buFont typeface="Arial" panose="020B0604020202020204" pitchFamily="34" charset="0"/>
              <a:buChar char="•"/>
            </a:pPr>
            <a:r>
              <a:rPr lang="en-GB" altLang="en-US" sz="2400" b="1" i="0">
                <a:solidFill>
                  <a:schemeClr val="tx2"/>
                </a:solidFill>
                <a:latin typeface="Arial" panose="020B0604020202020204" pitchFamily="34" charset="0"/>
                <a:cs typeface="Times New Roman" panose="02020603050405020304" pitchFamily="18" charset="0"/>
              </a:rPr>
              <a:t>Lockers</a:t>
            </a:r>
            <a:r>
              <a:rPr lang="en-GB" altLang="en-US" sz="2400" i="0">
                <a:solidFill>
                  <a:schemeClr val="tx2"/>
                </a:solidFill>
                <a:latin typeface="Arial" panose="020B0604020202020204" pitchFamily="34" charset="0"/>
                <a:cs typeface="Times New Roman" panose="02020603050405020304" pitchFamily="18" charset="0"/>
              </a:rPr>
              <a:t> are on lower ground floor of RSM</a:t>
            </a:r>
          </a:p>
          <a:p>
            <a:pPr eaLnBrk="1" hangingPunct="1">
              <a:buFont typeface="Arial" panose="020B0604020202020204" pitchFamily="34" charset="0"/>
              <a:buChar char="•"/>
            </a:pPr>
            <a:r>
              <a:rPr lang="en-GB" altLang="en-US" sz="2400" i="0">
                <a:solidFill>
                  <a:schemeClr val="tx2"/>
                </a:solidFill>
                <a:latin typeface="Arial" panose="020B0604020202020204" pitchFamily="34" charset="0"/>
                <a:cs typeface="Times New Roman" panose="02020603050405020304" pitchFamily="18" charset="0"/>
              </a:rPr>
              <a:t>Students bring their own locks and label the locker according to instructions</a:t>
            </a:r>
          </a:p>
          <a:p>
            <a:pPr eaLnBrk="1" hangingPunct="1">
              <a:buFont typeface="Arial" panose="020B0604020202020204" pitchFamily="34" charset="0"/>
              <a:buChar char="•"/>
            </a:pPr>
            <a:r>
              <a:rPr lang="en-GB" altLang="en-US" sz="2400" b="1" i="0">
                <a:solidFill>
                  <a:schemeClr val="tx2"/>
                </a:solidFill>
                <a:latin typeface="Arial" panose="020B0604020202020204" pitchFamily="34" charset="0"/>
                <a:cs typeface="Times New Roman" panose="02020603050405020304" pitchFamily="18" charset="0"/>
              </a:rPr>
              <a:t>More lockers </a:t>
            </a:r>
            <a:r>
              <a:rPr lang="en-GB" altLang="en-US" sz="2400" i="0">
                <a:solidFill>
                  <a:schemeClr val="tx2"/>
                </a:solidFill>
                <a:latin typeface="Arial" panose="020B0604020202020204" pitchFamily="34" charset="0"/>
                <a:cs typeface="Times New Roman" panose="02020603050405020304" pitchFamily="18" charset="0"/>
              </a:rPr>
              <a:t>are on RSM Level 4: </a:t>
            </a:r>
            <a:r>
              <a:rPr lang="en-GB" altLang="en-US" sz="2400" i="0" u="sng">
                <a:solidFill>
                  <a:schemeClr val="tx2"/>
                </a:solidFill>
                <a:latin typeface="Arial" panose="020B0604020202020204" pitchFamily="34" charset="0"/>
                <a:cs typeface="Times New Roman" panose="02020603050405020304" pitchFamily="18" charset="0"/>
              </a:rPr>
              <a:t>daily use only</a:t>
            </a:r>
          </a:p>
          <a:p>
            <a:pPr eaLnBrk="1" hangingPunct="1"/>
            <a:endParaRPr lang="en-GB" altLang="en-US" sz="2400" b="1" i="0">
              <a:solidFill>
                <a:schemeClr val="tx2"/>
              </a:solidFill>
              <a:latin typeface="Arial" panose="020B0604020202020204" pitchFamily="34" charset="0"/>
              <a:cs typeface="Times New Roman" panose="02020603050405020304" pitchFamily="18" charset="0"/>
            </a:endParaRPr>
          </a:p>
          <a:p>
            <a:pPr eaLnBrk="1" hangingPunct="1">
              <a:buFont typeface="Arial" panose="020B0604020202020204" pitchFamily="34" charset="0"/>
              <a:buChar char="•"/>
            </a:pPr>
            <a:r>
              <a:rPr lang="en-GB" altLang="en-US" sz="2400" b="1" i="0">
                <a:solidFill>
                  <a:schemeClr val="tx2"/>
                </a:solidFill>
                <a:latin typeface="Arial" panose="020B0604020202020204" pitchFamily="34" charset="0"/>
                <a:cs typeface="Times New Roman" panose="02020603050405020304" pitchFamily="18" charset="0"/>
              </a:rPr>
              <a:t>Vending machines</a:t>
            </a:r>
            <a:r>
              <a:rPr lang="en-GB" altLang="en-US" sz="2400" i="0">
                <a:solidFill>
                  <a:schemeClr val="tx2"/>
                </a:solidFill>
                <a:latin typeface="Arial" panose="020B0604020202020204" pitchFamily="34" charset="0"/>
                <a:cs typeface="Times New Roman" panose="02020603050405020304" pitchFamily="18" charset="0"/>
              </a:rPr>
              <a:t> in Bessemer lobby &amp; Sherfield Building.</a:t>
            </a:r>
          </a:p>
          <a:p>
            <a:pPr eaLnBrk="1" hangingPunct="1"/>
            <a:endParaRPr lang="en-GB" altLang="en-US" sz="2400" b="1" i="0">
              <a:solidFill>
                <a:schemeClr val="tx2"/>
              </a:solidFill>
              <a:latin typeface="Arial" panose="020B0604020202020204" pitchFamily="34" charset="0"/>
              <a:cs typeface="Times New Roman" panose="02020603050405020304" pitchFamily="18" charset="0"/>
            </a:endParaRPr>
          </a:p>
          <a:p>
            <a:pPr eaLnBrk="1" hangingPunct="1">
              <a:buFont typeface="Arial" panose="020B0604020202020204" pitchFamily="34" charset="0"/>
              <a:buChar char="•"/>
            </a:pPr>
            <a:r>
              <a:rPr lang="en-GB" altLang="en-US" sz="2400" b="1" i="0">
                <a:solidFill>
                  <a:schemeClr val="tx2"/>
                </a:solidFill>
                <a:latin typeface="Arial" panose="020B0604020202020204" pitchFamily="34" charset="0"/>
                <a:cs typeface="Times New Roman" panose="02020603050405020304" pitchFamily="18" charset="0"/>
              </a:rPr>
              <a:t>Food and drink:</a:t>
            </a:r>
            <a:r>
              <a:rPr lang="en-GB" altLang="en-US" sz="2400" i="0">
                <a:solidFill>
                  <a:schemeClr val="tx2"/>
                </a:solidFill>
                <a:latin typeface="Arial" panose="020B0604020202020204" pitchFamily="34" charset="0"/>
                <a:cs typeface="Times New Roman" panose="02020603050405020304" pitchFamily="18" charset="0"/>
              </a:rPr>
              <a:t> Level 3 RSM; College Café (Business School); Electrical Engineering Café (Dalby Court); Junior Common Room, Fusion, H-Bar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a:xfrm>
            <a:off x="827088" y="609600"/>
            <a:ext cx="7554912" cy="638175"/>
          </a:xfrm>
        </p:spPr>
        <p:txBody>
          <a:bodyPr/>
          <a:lstStyle/>
          <a:p>
            <a:r>
              <a:rPr lang="en-GB" altLang="en-US" smtClean="0"/>
              <a:t>Local Knowledge</a:t>
            </a:r>
          </a:p>
        </p:txBody>
      </p:sp>
      <p:sp>
        <p:nvSpPr>
          <p:cNvPr id="7" name="Rectangle 6">
            <a:extLst>
              <a:ext uri="{FF2B5EF4-FFF2-40B4-BE49-F238E27FC236}">
                <a16:creationId xmlns:a16="http://schemas.microsoft.com/office/drawing/2014/main" xmlns="" id="{B4CF7AF7-D966-4FCD-B773-D35151395ACB}"/>
              </a:ext>
            </a:extLst>
          </p:cNvPr>
          <p:cNvSpPr/>
          <p:nvPr/>
        </p:nvSpPr>
        <p:spPr>
          <a:xfrm>
            <a:off x="827088" y="1700213"/>
            <a:ext cx="7848600" cy="1570037"/>
          </a:xfrm>
          <a:prstGeom prst="rect">
            <a:avLst/>
          </a:prstGeom>
        </p:spPr>
        <p:txBody>
          <a:bodyPr>
            <a:spAutoFit/>
          </a:bodyPr>
          <a:lstStyle/>
          <a:p>
            <a:pPr marL="342900" indent="-342900" eaLnBrk="1" fontAlgn="auto" hangingPunct="1">
              <a:spcBef>
                <a:spcPts val="0"/>
              </a:spcBef>
              <a:spcAft>
                <a:spcPts val="0"/>
              </a:spcAft>
              <a:buFont typeface="Arial" panose="020B0604020202020204" pitchFamily="34" charset="0"/>
              <a:buChar char="•"/>
              <a:defRPr/>
            </a:pPr>
            <a:r>
              <a:rPr lang="en-GB" sz="2400" b="1" i="0" kern="0" dirty="0">
                <a:solidFill>
                  <a:schemeClr val="tx2"/>
                </a:solidFill>
                <a:latin typeface="Arial" charset="0"/>
                <a:ea typeface="ＭＳ Ｐゴシック" charset="0"/>
                <a:cs typeface="Times New Roman" charset="0"/>
              </a:rPr>
              <a:t>Mail:</a:t>
            </a:r>
            <a:r>
              <a:rPr lang="en-GB" sz="2400" i="0" kern="0" dirty="0">
                <a:solidFill>
                  <a:schemeClr val="tx2"/>
                </a:solidFill>
                <a:latin typeface="Arial" charset="0"/>
                <a:ea typeface="ＭＳ Ｐゴシック" charset="0"/>
                <a:cs typeface="Times New Roman" charset="0"/>
              </a:rPr>
              <a:t> Pigeon holes outside Student Common Room.</a:t>
            </a:r>
          </a:p>
          <a:p>
            <a:pPr eaLnBrk="1" fontAlgn="auto" hangingPunct="1">
              <a:spcBef>
                <a:spcPts val="0"/>
              </a:spcBef>
              <a:spcAft>
                <a:spcPts val="0"/>
              </a:spcAft>
              <a:defRPr/>
            </a:pPr>
            <a:endParaRPr lang="en-GB" sz="2400" b="1" i="0" kern="0" dirty="0">
              <a:solidFill>
                <a:schemeClr val="tx2"/>
              </a:solidFill>
              <a:latin typeface="Arial" charset="0"/>
              <a:ea typeface="ＭＳ Ｐゴシック" charset="0"/>
              <a:cs typeface="Times New Roman" charset="0"/>
            </a:endParaRPr>
          </a:p>
          <a:p>
            <a:pPr marL="342900" indent="-342900" eaLnBrk="1" fontAlgn="auto" hangingPunct="1">
              <a:spcBef>
                <a:spcPts val="0"/>
              </a:spcBef>
              <a:spcAft>
                <a:spcPts val="0"/>
              </a:spcAft>
              <a:buFont typeface="Arial" panose="020B0604020202020204" pitchFamily="34" charset="0"/>
              <a:buChar char="•"/>
              <a:defRPr/>
            </a:pPr>
            <a:r>
              <a:rPr lang="en-GB" sz="2400" b="1" i="0" kern="0" dirty="0">
                <a:solidFill>
                  <a:schemeClr val="tx2"/>
                </a:solidFill>
                <a:latin typeface="Arial" charset="0"/>
                <a:ea typeface="ＭＳ Ｐゴシック" charset="0"/>
                <a:cs typeface="Times New Roman" charset="0"/>
              </a:rPr>
              <a:t>Telephones:  </a:t>
            </a:r>
            <a:r>
              <a:rPr lang="en-GB" sz="2400" kern="0" dirty="0">
                <a:solidFill>
                  <a:schemeClr val="tx2"/>
                </a:solidFill>
                <a:latin typeface="Arial" charset="0"/>
                <a:ea typeface="ＭＳ Ｐゴシック" charset="0"/>
                <a:cs typeface="Times New Roman" charset="0"/>
              </a:rPr>
              <a:t>No outside or personal calls. </a:t>
            </a:r>
            <a:r>
              <a:rPr lang="en-GB" sz="2400" i="0" kern="0" dirty="0">
                <a:solidFill>
                  <a:schemeClr val="tx2"/>
                </a:solidFill>
                <a:latin typeface="Arial" charset="0"/>
                <a:ea typeface="ＭＳ Ｐゴシック" charset="0"/>
                <a:cs typeface="Times New Roman" charset="0"/>
              </a:rPr>
              <a:t>Internal phones in computer rooms and labs.</a:t>
            </a:r>
          </a:p>
        </p:txBody>
      </p:sp>
      <p:sp>
        <p:nvSpPr>
          <p:cNvPr id="19460" name="Rectangle 7"/>
          <p:cNvSpPr>
            <a:spLocks noChangeArrowheads="1"/>
          </p:cNvSpPr>
          <p:nvPr/>
        </p:nvSpPr>
        <p:spPr bwMode="auto">
          <a:xfrm>
            <a:off x="827088" y="3722688"/>
            <a:ext cx="8029575"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eaLnBrk="1" hangingPunct="1">
              <a:buFont typeface="Arial" panose="020B0604020202020204" pitchFamily="34" charset="0"/>
              <a:buChar char="•"/>
            </a:pPr>
            <a:r>
              <a:rPr lang="en-GB" altLang="en-US" sz="2800" b="1" i="0">
                <a:solidFill>
                  <a:schemeClr val="tx2"/>
                </a:solidFill>
                <a:latin typeface="Arial" panose="020B0604020202020204" pitchFamily="34" charset="0"/>
              </a:rPr>
              <a:t>Photocopying</a:t>
            </a:r>
            <a:r>
              <a:rPr lang="en-GB" altLang="en-US" sz="2800" i="0">
                <a:solidFill>
                  <a:schemeClr val="tx2"/>
                </a:solidFill>
                <a:latin typeface="Arial" panose="020B0604020202020204" pitchFamily="34" charset="0"/>
              </a:rPr>
              <a:t>:</a:t>
            </a:r>
          </a:p>
          <a:p>
            <a:pPr eaLnBrk="1" hangingPunct="1">
              <a:buFont typeface="Arial" panose="020B0604020202020204" pitchFamily="34" charset="0"/>
              <a:buChar char="•"/>
            </a:pPr>
            <a:r>
              <a:rPr lang="en-GB" altLang="en-US" sz="2400" i="0">
                <a:solidFill>
                  <a:schemeClr val="tx2"/>
                </a:solidFill>
                <a:latin typeface="Arial" panose="020B0604020202020204" pitchFamily="34" charset="0"/>
              </a:rPr>
              <a:t>Copying/printing access </a:t>
            </a:r>
            <a:r>
              <a:rPr lang="en-GB" altLang="en-US" sz="2400" b="1" i="0">
                <a:solidFill>
                  <a:schemeClr val="tx2"/>
                </a:solidFill>
                <a:latin typeface="Arial" panose="020B0604020202020204" pitchFamily="34" charset="0"/>
              </a:rPr>
              <a:t>via your SWIPE </a:t>
            </a:r>
            <a:r>
              <a:rPr lang="en-GB" altLang="en-US" sz="2400" i="0">
                <a:solidFill>
                  <a:schemeClr val="tx2"/>
                </a:solidFill>
                <a:latin typeface="Arial" panose="020B0604020202020204" pitchFamily="34" charset="0"/>
              </a:rPr>
              <a:t>card</a:t>
            </a:r>
          </a:p>
          <a:p>
            <a:pPr eaLnBrk="1" hangingPunct="1">
              <a:buFont typeface="Arial" panose="020B0604020202020204" pitchFamily="34" charset="0"/>
              <a:buChar char="•"/>
            </a:pPr>
            <a:r>
              <a:rPr lang="en-GB" altLang="en-US" sz="2400" i="0">
                <a:solidFill>
                  <a:srgbClr val="002060"/>
                </a:solidFill>
                <a:latin typeface="Arial" panose="020B0604020202020204" pitchFamily="34" charset="0"/>
              </a:rPr>
              <a:t>Initial allowance: £100</a:t>
            </a:r>
            <a:r>
              <a:rPr lang="en-GB" altLang="en-US" sz="2400" i="0">
                <a:solidFill>
                  <a:schemeClr val="tx2"/>
                </a:solidFill>
                <a:latin typeface="Arial" panose="020B0604020202020204" pitchFamily="34" charset="0"/>
              </a:rPr>
              <a:t>, purchase further credit at the</a:t>
            </a:r>
          </a:p>
          <a:p>
            <a:pPr eaLnBrk="1" hangingPunct="1">
              <a:buFont typeface="Arial" panose="020B0604020202020204" pitchFamily="34" charset="0"/>
              <a:buChar char="•"/>
            </a:pPr>
            <a:r>
              <a:rPr lang="en-GB" altLang="en-US" sz="2400" i="0">
                <a:solidFill>
                  <a:schemeClr val="tx2"/>
                </a:solidFill>
                <a:latin typeface="Arial" panose="020B0604020202020204" pitchFamily="34" charset="0"/>
              </a:rPr>
              <a:t>Library</a:t>
            </a:r>
            <a:endParaRPr lang="en-GB" altLang="en-US" sz="3200" i="0">
              <a:solidFill>
                <a:schemeClr val="tx2"/>
              </a:solidFill>
              <a:latin typeface="Arial" panose="020B0604020202020204" pitchFamily="34" charset="0"/>
            </a:endParaRPr>
          </a:p>
          <a:p>
            <a:pPr eaLnBrk="1" hangingPunct="1">
              <a:buFont typeface="Arial" panose="020B0604020202020204" pitchFamily="34" charset="0"/>
              <a:buChar char="•"/>
            </a:pPr>
            <a:r>
              <a:rPr lang="en-GB" altLang="en-US" sz="2400" i="0">
                <a:solidFill>
                  <a:schemeClr val="tx2"/>
                </a:solidFill>
                <a:latin typeface="Arial" panose="020B0604020202020204" pitchFamily="34" charset="0"/>
              </a:rPr>
              <a:t>Copiers are available in the Library</a:t>
            </a:r>
          </a:p>
          <a:p>
            <a:pPr eaLnBrk="1" hangingPunct="1">
              <a:buFont typeface="Arial" panose="020B0604020202020204" pitchFamily="34" charset="0"/>
              <a:buChar char="•"/>
            </a:pPr>
            <a:r>
              <a:rPr lang="en-GB" altLang="en-US" sz="2400" i="0">
                <a:solidFill>
                  <a:schemeClr val="tx2"/>
                </a:solidFill>
                <a:latin typeface="Arial" panose="020B0604020202020204" pitchFamily="34" charset="0"/>
              </a:rPr>
              <a:t>Colour printers in RSM 338 and Level 4 RSM.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p:txBody>
          <a:bodyPr/>
          <a:lstStyle/>
          <a:p>
            <a:r>
              <a:rPr lang="en-GB" altLang="en-US" smtClean="0"/>
              <a:t>How to Address Staff in the Department</a:t>
            </a:r>
          </a:p>
        </p:txBody>
      </p:sp>
      <p:sp>
        <p:nvSpPr>
          <p:cNvPr id="20483" name="TextBox 4"/>
          <p:cNvSpPr txBox="1">
            <a:spLocks noChangeArrowheads="1"/>
          </p:cNvSpPr>
          <p:nvPr/>
        </p:nvSpPr>
        <p:spPr bwMode="auto">
          <a:xfrm>
            <a:off x="323850" y="1700213"/>
            <a:ext cx="8712200"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eaLnBrk="1" hangingPunct="1">
              <a:spcAft>
                <a:spcPts val="600"/>
              </a:spcAft>
              <a:buFontTx/>
              <a:buChar char="•"/>
            </a:pPr>
            <a:r>
              <a:rPr lang="en-GB" altLang="en-US" sz="2000" i="0">
                <a:solidFill>
                  <a:schemeClr val="tx2"/>
                </a:solidFill>
                <a:latin typeface="Arial" panose="020B0604020202020204" pitchFamily="34" charset="0"/>
                <a:cs typeface="Times New Roman" panose="02020603050405020304" pitchFamily="18" charset="0"/>
              </a:rPr>
              <a:t>In the UK, is customary to use titles in an academic setting. This includes all manner of communication (especially emails and questions in and out of class!)</a:t>
            </a:r>
          </a:p>
          <a:p>
            <a:pPr eaLnBrk="1" hangingPunct="1">
              <a:spcAft>
                <a:spcPts val="600"/>
              </a:spcAft>
              <a:buFontTx/>
              <a:buChar char="•"/>
            </a:pPr>
            <a:endParaRPr lang="en-GB" altLang="en-US" sz="2000" i="0">
              <a:solidFill>
                <a:schemeClr val="tx2"/>
              </a:solidFill>
              <a:latin typeface="Arial" panose="020B0604020202020204" pitchFamily="34" charset="0"/>
              <a:cs typeface="Times New Roman" panose="02020603050405020304" pitchFamily="18" charset="0"/>
            </a:endParaRPr>
          </a:p>
          <a:p>
            <a:pPr eaLnBrk="1" hangingPunct="1">
              <a:spcAft>
                <a:spcPts val="600"/>
              </a:spcAft>
              <a:buFontTx/>
              <a:buChar char="•"/>
            </a:pPr>
            <a:r>
              <a:rPr lang="en-GB" altLang="en-US" sz="2000" i="0">
                <a:solidFill>
                  <a:schemeClr val="tx2"/>
                </a:solidFill>
                <a:latin typeface="Arial" panose="020B0604020202020204" pitchFamily="34" charset="0"/>
                <a:cs typeface="Times New Roman" panose="02020603050405020304" pitchFamily="18" charset="0"/>
              </a:rPr>
              <a:t>Staff with a PhD or MD are referred to as Doctor/</a:t>
            </a:r>
            <a:r>
              <a:rPr lang="en-GB" altLang="ja-JP" sz="2000" i="0">
                <a:solidFill>
                  <a:schemeClr val="tx2"/>
                </a:solidFill>
                <a:latin typeface="Arial" panose="020B0604020202020204" pitchFamily="34" charset="0"/>
                <a:cs typeface="Times New Roman" panose="02020603050405020304" pitchFamily="18" charset="0"/>
              </a:rPr>
              <a:t>Dr</a:t>
            </a:r>
            <a:r>
              <a:rPr lang="en-GB" altLang="en-US" sz="2000" i="0">
                <a:solidFill>
                  <a:schemeClr val="tx2"/>
                </a:solidFill>
                <a:latin typeface="Arial" panose="020B0604020202020204" pitchFamily="34" charset="0"/>
                <a:cs typeface="Times New Roman" panose="02020603050405020304" pitchFamily="18" charset="0"/>
              </a:rPr>
              <a:t> or Professor/Prof</a:t>
            </a:r>
            <a:endParaRPr lang="en-GB" altLang="ja-JP" sz="2000" i="0">
              <a:solidFill>
                <a:schemeClr val="tx2"/>
              </a:solidFill>
              <a:latin typeface="Arial" panose="020B0604020202020204" pitchFamily="34" charset="0"/>
              <a:cs typeface="Times New Roman" panose="02020603050405020304" pitchFamily="18" charset="0"/>
            </a:endParaRPr>
          </a:p>
          <a:p>
            <a:pPr eaLnBrk="1" hangingPunct="1">
              <a:spcAft>
                <a:spcPts val="600"/>
              </a:spcAft>
              <a:buFontTx/>
              <a:buChar char="•"/>
            </a:pPr>
            <a:r>
              <a:rPr lang="en-GB" altLang="en-US" sz="2000" i="0">
                <a:solidFill>
                  <a:schemeClr val="tx2"/>
                </a:solidFill>
                <a:latin typeface="Arial" panose="020B0604020202020204" pitchFamily="34" charset="0"/>
                <a:cs typeface="Times New Roman" panose="02020603050405020304" pitchFamily="18" charset="0"/>
              </a:rPr>
              <a:t>Staff without a PhD/MD are referred to as “</a:t>
            </a:r>
            <a:r>
              <a:rPr lang="en-GB" altLang="ja-JP" sz="2000" i="0">
                <a:solidFill>
                  <a:schemeClr val="tx2"/>
                </a:solidFill>
                <a:latin typeface="Arial" panose="020B0604020202020204" pitchFamily="34" charset="0"/>
                <a:cs typeface="Times New Roman" panose="02020603050405020304" pitchFamily="18" charset="0"/>
              </a:rPr>
              <a:t>Mr</a:t>
            </a:r>
            <a:r>
              <a:rPr lang="en-GB" altLang="en-US" sz="2000" i="0">
                <a:solidFill>
                  <a:schemeClr val="tx2"/>
                </a:solidFill>
                <a:latin typeface="Arial" panose="020B0604020202020204" pitchFamily="34" charset="0"/>
                <a:cs typeface="Times New Roman" panose="02020603050405020304" pitchFamily="18" charset="0"/>
              </a:rPr>
              <a:t>”</a:t>
            </a:r>
            <a:r>
              <a:rPr lang="en-GB" altLang="ja-JP" sz="2000" i="0">
                <a:solidFill>
                  <a:schemeClr val="tx2"/>
                </a:solidFill>
                <a:latin typeface="Arial" panose="020B0604020202020204" pitchFamily="34" charset="0"/>
                <a:cs typeface="Times New Roman" panose="02020603050405020304" pitchFamily="18" charset="0"/>
              </a:rPr>
              <a:t> or </a:t>
            </a:r>
            <a:r>
              <a:rPr lang="en-GB" altLang="en-US" sz="2000" i="0">
                <a:solidFill>
                  <a:schemeClr val="tx2"/>
                </a:solidFill>
                <a:latin typeface="Arial" panose="020B0604020202020204" pitchFamily="34" charset="0"/>
                <a:cs typeface="Times New Roman" panose="02020603050405020304" pitchFamily="18" charset="0"/>
              </a:rPr>
              <a:t>“</a:t>
            </a:r>
            <a:r>
              <a:rPr lang="en-GB" altLang="ja-JP" sz="2000" i="0">
                <a:solidFill>
                  <a:schemeClr val="tx2"/>
                </a:solidFill>
                <a:latin typeface="Arial" panose="020B0604020202020204" pitchFamily="34" charset="0"/>
                <a:cs typeface="Times New Roman" panose="02020603050405020304" pitchFamily="18" charset="0"/>
              </a:rPr>
              <a:t>Ms</a:t>
            </a:r>
            <a:r>
              <a:rPr lang="en-GB" altLang="en-US" sz="2000" i="0">
                <a:solidFill>
                  <a:schemeClr val="tx2"/>
                </a:solidFill>
                <a:latin typeface="Arial" panose="020B0604020202020204" pitchFamily="34" charset="0"/>
                <a:cs typeface="Times New Roman" panose="02020603050405020304" pitchFamily="18" charset="0"/>
              </a:rPr>
              <a:t>”</a:t>
            </a:r>
            <a:endParaRPr lang="en-GB" altLang="ja-JP" sz="2000" i="0">
              <a:solidFill>
                <a:schemeClr val="tx2"/>
              </a:solidFill>
              <a:latin typeface="Arial" panose="020B0604020202020204" pitchFamily="34" charset="0"/>
              <a:cs typeface="Times New Roman" panose="02020603050405020304" pitchFamily="18" charset="0"/>
            </a:endParaRPr>
          </a:p>
          <a:p>
            <a:pPr eaLnBrk="1" hangingPunct="1">
              <a:spcAft>
                <a:spcPts val="600"/>
              </a:spcAft>
              <a:buFontTx/>
              <a:buChar char="•"/>
            </a:pPr>
            <a:endParaRPr lang="en-GB" altLang="en-US" sz="2000" i="0">
              <a:solidFill>
                <a:schemeClr val="tx2"/>
              </a:solidFill>
              <a:latin typeface="Arial" panose="020B0604020202020204" pitchFamily="34" charset="0"/>
              <a:cs typeface="Times New Roman" panose="02020603050405020304" pitchFamily="18" charset="0"/>
            </a:endParaRPr>
          </a:p>
          <a:p>
            <a:pPr eaLnBrk="1" hangingPunct="1">
              <a:spcAft>
                <a:spcPts val="600"/>
              </a:spcAft>
              <a:buFontTx/>
              <a:buChar char="•"/>
            </a:pPr>
            <a:r>
              <a:rPr lang="en-GB" altLang="en-US" sz="2000" i="0">
                <a:solidFill>
                  <a:schemeClr val="tx2"/>
                </a:solidFill>
                <a:latin typeface="Arial" panose="020B0604020202020204" pitchFamily="34" charset="0"/>
                <a:cs typeface="Times New Roman" panose="02020603050405020304" pitchFamily="18" charset="0"/>
              </a:rPr>
              <a:t>Although you may enter a first-name relationship with a staff member, never assume and always use the appropriate title. If unclear, check the Departmental website!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11188" y="3213100"/>
            <a:ext cx="7543800" cy="533400"/>
          </a:xfrm>
          <a:noFill/>
        </p:spPr>
        <p:txBody>
          <a:bodyPr/>
          <a:lstStyle/>
          <a:p>
            <a:pPr eaLnBrk="1" hangingPunct="1"/>
            <a:r>
              <a:rPr lang="en-GB" altLang="en-US" b="1" smtClean="0"/>
              <a:t>MSc Biomedical Engineering</a:t>
            </a:r>
            <a:endParaRPr lang="en-GB" altLang="en-US" sz="35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p:txBody>
          <a:bodyPr/>
          <a:lstStyle/>
          <a:p>
            <a:r>
              <a:rPr lang="en-GB" altLang="en-US" smtClean="0"/>
              <a:t>Biomedical Engineering - Streams</a:t>
            </a:r>
          </a:p>
        </p:txBody>
      </p:sp>
      <p:sp>
        <p:nvSpPr>
          <p:cNvPr id="5" name="TextBox 4">
            <a:extLst>
              <a:ext uri="{FF2B5EF4-FFF2-40B4-BE49-F238E27FC236}">
                <a16:creationId xmlns:a16="http://schemas.microsoft.com/office/drawing/2014/main" xmlns="" id="{CDB39E32-9C05-4E03-9DD2-3399BAB6DAF9}"/>
              </a:ext>
            </a:extLst>
          </p:cNvPr>
          <p:cNvSpPr txBox="1"/>
          <p:nvPr/>
        </p:nvSpPr>
        <p:spPr>
          <a:xfrm>
            <a:off x="395536" y="1700213"/>
            <a:ext cx="4287838" cy="1784350"/>
          </a:xfrm>
          <a:prstGeom prst="rect">
            <a:avLst/>
          </a:prstGeom>
          <a:noFill/>
        </p:spPr>
        <p:txBody>
          <a:bodyPr wrap="none">
            <a:spAutoFit/>
          </a:bodyPr>
          <a:lstStyle/>
          <a:p>
            <a:pPr marL="363538" indent="-363538" eaLnBrk="1" hangingPunct="1">
              <a:spcBef>
                <a:spcPts val="600"/>
              </a:spcBef>
              <a:spcAft>
                <a:spcPts val="0"/>
              </a:spcAft>
              <a:defRPr/>
            </a:pPr>
            <a:r>
              <a:rPr lang="en-GB" sz="1800" i="0" dirty="0">
                <a:solidFill>
                  <a:schemeClr val="tx2"/>
                </a:solidFill>
                <a:latin typeface="+mn-lt"/>
                <a:ea typeface="ＭＳ Ｐゴシック" charset="0"/>
                <a:cs typeface="Times New Roman" charset="0"/>
              </a:rPr>
              <a:t>The MSc course consists of 4 streams:</a:t>
            </a:r>
          </a:p>
          <a:p>
            <a:pPr marL="363538" indent="-363538" eaLnBrk="1" hangingPunct="1">
              <a:spcBef>
                <a:spcPts val="600"/>
              </a:spcBef>
              <a:spcAft>
                <a:spcPts val="0"/>
              </a:spcAft>
              <a:buFontTx/>
              <a:buChar char="-"/>
              <a:defRPr/>
            </a:pPr>
            <a:r>
              <a:rPr lang="en-GB" sz="1800" i="0" dirty="0">
                <a:solidFill>
                  <a:schemeClr val="tx2"/>
                </a:solidFill>
                <a:latin typeface="+mn-lt"/>
                <a:ea typeface="ＭＳ Ｐゴシック" charset="0"/>
                <a:cs typeface="Times New Roman" charset="0"/>
              </a:rPr>
              <a:t>Biomaterials and Tissue Engineering</a:t>
            </a:r>
          </a:p>
          <a:p>
            <a:pPr marL="363538" indent="-363538" eaLnBrk="1" hangingPunct="1">
              <a:spcBef>
                <a:spcPts val="600"/>
              </a:spcBef>
              <a:spcAft>
                <a:spcPts val="0"/>
              </a:spcAft>
              <a:buFontTx/>
              <a:buChar char="-"/>
              <a:defRPr/>
            </a:pPr>
            <a:r>
              <a:rPr lang="en-GB" sz="1800" i="0" dirty="0">
                <a:solidFill>
                  <a:schemeClr val="tx2"/>
                </a:solidFill>
                <a:latin typeface="+mn-lt"/>
                <a:ea typeface="ＭＳ Ｐゴシック" charset="0"/>
                <a:cs typeface="Times New Roman" charset="0"/>
              </a:rPr>
              <a:t>Biomechanics and Mechanobiology</a:t>
            </a:r>
          </a:p>
          <a:p>
            <a:pPr marL="363538" indent="-363538" eaLnBrk="1" hangingPunct="1">
              <a:spcBef>
                <a:spcPts val="600"/>
              </a:spcBef>
              <a:spcAft>
                <a:spcPts val="0"/>
              </a:spcAft>
              <a:buFontTx/>
              <a:buChar char="-"/>
              <a:defRPr/>
            </a:pPr>
            <a:r>
              <a:rPr lang="en-GB" sz="1800" i="0" dirty="0">
                <a:solidFill>
                  <a:schemeClr val="tx2"/>
                </a:solidFill>
                <a:latin typeface="+mn-lt"/>
                <a:ea typeface="ＭＳ Ｐゴシック" charset="0"/>
                <a:cs typeface="Times New Roman" charset="0"/>
              </a:rPr>
              <a:t>Medical Physics and Imaging</a:t>
            </a:r>
          </a:p>
          <a:p>
            <a:pPr marL="363538" indent="-363538" eaLnBrk="1" hangingPunct="1">
              <a:spcBef>
                <a:spcPts val="600"/>
              </a:spcBef>
              <a:spcAft>
                <a:spcPts val="0"/>
              </a:spcAft>
              <a:buFontTx/>
              <a:buChar char="-"/>
              <a:defRPr/>
            </a:pPr>
            <a:r>
              <a:rPr lang="en-GB" sz="1800" i="0" dirty="0" err="1">
                <a:solidFill>
                  <a:schemeClr val="tx2"/>
                </a:solidFill>
                <a:latin typeface="+mn-lt"/>
                <a:ea typeface="ＭＳ Ｐゴシック" charset="0"/>
                <a:cs typeface="Times New Roman" charset="0"/>
              </a:rPr>
              <a:t>Neurotechnology</a:t>
            </a:r>
            <a:endParaRPr lang="en-GB" sz="1800" i="0" dirty="0">
              <a:solidFill>
                <a:schemeClr val="tx2"/>
              </a:solidFill>
              <a:latin typeface="+mn-lt"/>
              <a:ea typeface="ＭＳ Ｐゴシック" charset="0"/>
              <a:cs typeface="Times New Roman" charset="0"/>
            </a:endParaRPr>
          </a:p>
        </p:txBody>
      </p:sp>
      <p:sp>
        <p:nvSpPr>
          <p:cNvPr id="8" name="TextBox 7">
            <a:extLst>
              <a:ext uri="{FF2B5EF4-FFF2-40B4-BE49-F238E27FC236}">
                <a16:creationId xmlns:a16="http://schemas.microsoft.com/office/drawing/2014/main" xmlns="" id="{93381824-04B5-45B3-981C-7A17FCE4A146}"/>
              </a:ext>
            </a:extLst>
          </p:cNvPr>
          <p:cNvSpPr txBox="1"/>
          <p:nvPr/>
        </p:nvSpPr>
        <p:spPr>
          <a:xfrm>
            <a:off x="395288" y="3593048"/>
            <a:ext cx="8208962" cy="1708160"/>
          </a:xfrm>
          <a:prstGeom prst="rect">
            <a:avLst/>
          </a:prstGeom>
          <a:noFill/>
        </p:spPr>
        <p:txBody>
          <a:bodyPr>
            <a:spAutoFit/>
          </a:bodyPr>
          <a:lstStyle/>
          <a:p>
            <a:pPr marL="363538" indent="-363538" eaLnBrk="1" hangingPunct="1">
              <a:spcBef>
                <a:spcPts val="600"/>
              </a:spcBef>
              <a:spcAft>
                <a:spcPts val="0"/>
              </a:spcAft>
              <a:defRPr/>
            </a:pPr>
            <a:r>
              <a:rPr lang="en-GB" sz="1800" i="0" dirty="0">
                <a:solidFill>
                  <a:schemeClr val="tx2"/>
                </a:solidFill>
                <a:latin typeface="+mn-lt"/>
                <a:ea typeface="ＭＳ Ｐゴシック" charset="0"/>
                <a:cs typeface="Times New Roman" charset="0"/>
              </a:rPr>
              <a:t>The Curriculum consists of 3 assessed elements:</a:t>
            </a:r>
          </a:p>
          <a:p>
            <a:pPr marL="363538" indent="-363538" eaLnBrk="1" hangingPunct="1">
              <a:spcBef>
                <a:spcPts val="600"/>
              </a:spcBef>
              <a:spcAft>
                <a:spcPts val="0"/>
              </a:spcAft>
              <a:buFontTx/>
              <a:buChar char="-"/>
              <a:defRPr/>
            </a:pPr>
            <a:r>
              <a:rPr lang="en-GB" sz="1800" i="0" dirty="0">
                <a:solidFill>
                  <a:schemeClr val="tx2"/>
                </a:solidFill>
                <a:latin typeface="+mn-lt"/>
                <a:ea typeface="ＭＳ Ｐゴシック" charset="0"/>
                <a:cs typeface="Times New Roman" charset="0"/>
              </a:rPr>
              <a:t>Core courses (compulsory, common to all streams</a:t>
            </a:r>
            <a:r>
              <a:rPr lang="en-GB" sz="1800" i="0" dirty="0" smtClean="0">
                <a:solidFill>
                  <a:schemeClr val="tx2"/>
                </a:solidFill>
                <a:latin typeface="+mn-lt"/>
                <a:ea typeface="ＭＳ Ｐゴシック" charset="0"/>
                <a:cs typeface="Times New Roman" charset="0"/>
              </a:rPr>
              <a:t>) [27.6%]</a:t>
            </a:r>
            <a:endParaRPr lang="en-GB" sz="1800" i="0" dirty="0">
              <a:solidFill>
                <a:schemeClr val="tx2"/>
              </a:solidFill>
              <a:latin typeface="+mn-lt"/>
              <a:ea typeface="ＭＳ Ｐゴシック" charset="0"/>
              <a:cs typeface="Times New Roman" charset="0"/>
            </a:endParaRPr>
          </a:p>
          <a:p>
            <a:pPr marL="363538" indent="-363538" eaLnBrk="1" hangingPunct="1">
              <a:spcBef>
                <a:spcPts val="600"/>
              </a:spcBef>
              <a:spcAft>
                <a:spcPts val="0"/>
              </a:spcAft>
              <a:buFontTx/>
              <a:buChar char="-"/>
              <a:defRPr/>
            </a:pPr>
            <a:r>
              <a:rPr lang="en-GB" sz="1800" i="0" dirty="0">
                <a:solidFill>
                  <a:schemeClr val="tx2"/>
                </a:solidFill>
                <a:latin typeface="+mn-lt"/>
                <a:ea typeface="ＭＳ Ｐゴシック" charset="0"/>
                <a:cs typeface="Times New Roman" charset="0"/>
              </a:rPr>
              <a:t>Specialist courses (stream specific modules which you must take, and one elective to be chosen from a given selection</a:t>
            </a:r>
            <a:r>
              <a:rPr lang="en-GB" sz="1800" i="0" dirty="0" smtClean="0">
                <a:solidFill>
                  <a:schemeClr val="tx2"/>
                </a:solidFill>
                <a:latin typeface="+mn-lt"/>
                <a:ea typeface="ＭＳ Ｐゴシック" charset="0"/>
                <a:cs typeface="Times New Roman" charset="0"/>
              </a:rPr>
              <a:t>) [27.6%]</a:t>
            </a:r>
          </a:p>
          <a:p>
            <a:pPr marL="363538" indent="-363538" eaLnBrk="1" hangingPunct="1">
              <a:spcBef>
                <a:spcPts val="600"/>
              </a:spcBef>
              <a:spcAft>
                <a:spcPts val="0"/>
              </a:spcAft>
              <a:buFontTx/>
              <a:buChar char="-"/>
              <a:defRPr/>
            </a:pPr>
            <a:r>
              <a:rPr lang="en-GB" sz="1800" i="0" dirty="0" smtClean="0">
                <a:solidFill>
                  <a:schemeClr val="tx2"/>
                </a:solidFill>
                <a:latin typeface="+mn-lt"/>
                <a:ea typeface="ＭＳ Ｐゴシック" charset="0"/>
                <a:cs typeface="Times New Roman" charset="0"/>
              </a:rPr>
              <a:t> Individual </a:t>
            </a:r>
            <a:r>
              <a:rPr lang="en-GB" sz="1800" i="0" dirty="0">
                <a:solidFill>
                  <a:schemeClr val="tx2"/>
                </a:solidFill>
                <a:latin typeface="+mn-lt"/>
                <a:ea typeface="ＭＳ Ｐゴシック" charset="0"/>
                <a:cs typeface="Times New Roman" charset="0"/>
              </a:rPr>
              <a:t>Research </a:t>
            </a:r>
            <a:r>
              <a:rPr lang="en-GB" sz="1800" i="0" dirty="0" smtClean="0">
                <a:solidFill>
                  <a:schemeClr val="tx2"/>
                </a:solidFill>
                <a:latin typeface="+mn-lt"/>
                <a:ea typeface="ＭＳ Ｐゴシック" charset="0"/>
                <a:cs typeface="Times New Roman" charset="0"/>
              </a:rPr>
              <a:t>Project [44.4%]</a:t>
            </a:r>
            <a:endParaRPr lang="en-GB" sz="1800" i="0" dirty="0">
              <a:solidFill>
                <a:schemeClr val="tx2"/>
              </a:solidFill>
              <a:latin typeface="+mn-lt"/>
              <a:ea typeface="ＭＳ Ｐゴシック" charset="0"/>
              <a:cs typeface="Times New Roman" charset="0"/>
            </a:endParaRPr>
          </a:p>
        </p:txBody>
      </p:sp>
      <p:sp>
        <p:nvSpPr>
          <p:cNvPr id="9" name="TextBox 8">
            <a:extLst>
              <a:ext uri="{FF2B5EF4-FFF2-40B4-BE49-F238E27FC236}">
                <a16:creationId xmlns:a16="http://schemas.microsoft.com/office/drawing/2014/main" xmlns="" id="{E10FD87F-B648-449F-86EF-C553527AF201}"/>
              </a:ext>
            </a:extLst>
          </p:cNvPr>
          <p:cNvSpPr txBox="1"/>
          <p:nvPr/>
        </p:nvSpPr>
        <p:spPr>
          <a:xfrm>
            <a:off x="395536" y="5447432"/>
            <a:ext cx="3621088" cy="1077912"/>
          </a:xfrm>
          <a:prstGeom prst="rect">
            <a:avLst/>
          </a:prstGeom>
          <a:noFill/>
        </p:spPr>
        <p:txBody>
          <a:bodyPr wrap="none">
            <a:spAutoFit/>
          </a:bodyPr>
          <a:lstStyle/>
          <a:p>
            <a:pPr marL="363538" indent="-363538" eaLnBrk="1" hangingPunct="1">
              <a:spcBef>
                <a:spcPts val="600"/>
              </a:spcBef>
              <a:spcAft>
                <a:spcPts val="0"/>
              </a:spcAft>
              <a:defRPr/>
            </a:pPr>
            <a:r>
              <a:rPr lang="en-GB" sz="1800" i="0" dirty="0">
                <a:solidFill>
                  <a:schemeClr val="tx2"/>
                </a:solidFill>
                <a:latin typeface="+mn-lt"/>
                <a:ea typeface="ＭＳ Ｐゴシック" charset="0"/>
                <a:cs typeface="Times New Roman" charset="0"/>
              </a:rPr>
              <a:t>Additional Requirements:</a:t>
            </a:r>
          </a:p>
          <a:p>
            <a:pPr marL="363538" indent="-363538" eaLnBrk="1" hangingPunct="1">
              <a:spcBef>
                <a:spcPts val="600"/>
              </a:spcBef>
              <a:spcAft>
                <a:spcPts val="0"/>
              </a:spcAft>
              <a:buFontTx/>
              <a:buChar char="-"/>
              <a:defRPr/>
            </a:pPr>
            <a:r>
              <a:rPr lang="en-GB" sz="1800" i="0" dirty="0">
                <a:solidFill>
                  <a:schemeClr val="tx2"/>
                </a:solidFill>
                <a:latin typeface="+mn-lt"/>
                <a:ea typeface="ＭＳ Ｐゴシック" charset="0"/>
                <a:cs typeface="Times New Roman" charset="0"/>
              </a:rPr>
              <a:t>Departmental Seminars</a:t>
            </a:r>
          </a:p>
          <a:p>
            <a:pPr marL="363538" indent="-363538" eaLnBrk="1" hangingPunct="1">
              <a:spcBef>
                <a:spcPts val="600"/>
              </a:spcBef>
              <a:spcAft>
                <a:spcPts val="0"/>
              </a:spcAft>
              <a:buFontTx/>
              <a:buChar char="-"/>
              <a:defRPr/>
            </a:pPr>
            <a:r>
              <a:rPr lang="en-GB" sz="1800" i="0" dirty="0">
                <a:solidFill>
                  <a:schemeClr val="tx2"/>
                </a:solidFill>
                <a:latin typeface="+mn-lt"/>
                <a:ea typeface="ＭＳ Ｐゴシック" charset="0"/>
                <a:cs typeface="Times New Roman" charset="0"/>
              </a:rPr>
              <a:t>Plagiarism Awareness Course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p:txBody>
          <a:bodyPr/>
          <a:lstStyle/>
          <a:p>
            <a:r>
              <a:rPr lang="en-GB" altLang="en-US" dirty="0" smtClean="0"/>
              <a:t>Biomedical Engineering – Compulsory core (27.6%)</a:t>
            </a:r>
          </a:p>
        </p:txBody>
      </p:sp>
      <p:sp>
        <p:nvSpPr>
          <p:cNvPr id="9" name="TextBox 8">
            <a:extLst>
              <a:ext uri="{FF2B5EF4-FFF2-40B4-BE49-F238E27FC236}">
                <a16:creationId xmlns:a16="http://schemas.microsoft.com/office/drawing/2014/main" xmlns="" id="{E10FD87F-B648-449F-86EF-C553527AF201}"/>
              </a:ext>
            </a:extLst>
          </p:cNvPr>
          <p:cNvSpPr txBox="1"/>
          <p:nvPr/>
        </p:nvSpPr>
        <p:spPr>
          <a:xfrm>
            <a:off x="899592" y="2132856"/>
            <a:ext cx="4878259" cy="3200876"/>
          </a:xfrm>
          <a:prstGeom prst="rect">
            <a:avLst/>
          </a:prstGeom>
          <a:noFill/>
        </p:spPr>
        <p:txBody>
          <a:bodyPr wrap="none">
            <a:spAutoFit/>
          </a:bodyPr>
          <a:lstStyle/>
          <a:p>
            <a:pPr marL="363538" indent="-363538" eaLnBrk="1" hangingPunct="1">
              <a:spcBef>
                <a:spcPts val="600"/>
              </a:spcBef>
              <a:spcAft>
                <a:spcPts val="0"/>
              </a:spcAft>
              <a:defRPr/>
            </a:pPr>
            <a:r>
              <a:rPr lang="en-GB" sz="1800" i="0" dirty="0" smtClean="0">
                <a:solidFill>
                  <a:schemeClr val="tx2"/>
                </a:solidFill>
                <a:latin typeface="+mn-lt"/>
                <a:ea typeface="ＭＳ Ｐゴシック" charset="0"/>
                <a:cs typeface="Times New Roman" charset="0"/>
              </a:rPr>
              <a:t>BE9-MBIMG </a:t>
            </a:r>
            <a:r>
              <a:rPr lang="en-GB" sz="1800" i="0" dirty="0">
                <a:solidFill>
                  <a:schemeClr val="tx2"/>
                </a:solidFill>
                <a:latin typeface="+mn-lt"/>
                <a:ea typeface="ＭＳ Ｐゴシック" charset="0"/>
                <a:cs typeface="Times New Roman" charset="0"/>
              </a:rPr>
              <a:t>Principles of Biomedical Imaging</a:t>
            </a:r>
          </a:p>
          <a:p>
            <a:pPr marL="363538" indent="-363538" eaLnBrk="1" hangingPunct="1">
              <a:spcBef>
                <a:spcPts val="600"/>
              </a:spcBef>
              <a:spcAft>
                <a:spcPts val="0"/>
              </a:spcAft>
              <a:defRPr/>
            </a:pPr>
            <a:endParaRPr lang="en-GB" sz="1800" i="0" dirty="0">
              <a:solidFill>
                <a:schemeClr val="tx2"/>
              </a:solidFill>
              <a:latin typeface="+mn-lt"/>
              <a:ea typeface="ＭＳ Ｐゴシック" charset="0"/>
              <a:cs typeface="Times New Roman" charset="0"/>
            </a:endParaRPr>
          </a:p>
          <a:p>
            <a:pPr marL="363538" indent="-363538" eaLnBrk="1" hangingPunct="1">
              <a:spcBef>
                <a:spcPts val="600"/>
              </a:spcBef>
              <a:spcAft>
                <a:spcPts val="0"/>
              </a:spcAft>
              <a:defRPr/>
            </a:pPr>
            <a:r>
              <a:rPr lang="en-GB" sz="1800" i="0" dirty="0">
                <a:solidFill>
                  <a:schemeClr val="tx2"/>
                </a:solidFill>
                <a:latin typeface="+mn-lt"/>
                <a:ea typeface="ＭＳ Ｐゴシック" charset="0"/>
                <a:cs typeface="Times New Roman" charset="0"/>
              </a:rPr>
              <a:t>BE9-MJCLUB Journal Club</a:t>
            </a:r>
          </a:p>
          <a:p>
            <a:pPr marL="363538" indent="-363538" eaLnBrk="1" hangingPunct="1">
              <a:spcBef>
                <a:spcPts val="600"/>
              </a:spcBef>
              <a:spcAft>
                <a:spcPts val="0"/>
              </a:spcAft>
              <a:defRPr/>
            </a:pPr>
            <a:endParaRPr lang="en-GB" sz="1800" i="0" dirty="0">
              <a:solidFill>
                <a:schemeClr val="tx2"/>
              </a:solidFill>
              <a:latin typeface="+mn-lt"/>
              <a:ea typeface="ＭＳ Ｐゴシック" charset="0"/>
              <a:cs typeface="Times New Roman" charset="0"/>
            </a:endParaRPr>
          </a:p>
          <a:p>
            <a:pPr marL="363538" indent="-363538" eaLnBrk="1" hangingPunct="1">
              <a:spcBef>
                <a:spcPts val="600"/>
              </a:spcBef>
              <a:spcAft>
                <a:spcPts val="0"/>
              </a:spcAft>
              <a:defRPr/>
            </a:pPr>
            <a:r>
              <a:rPr lang="en-GB" sz="1800" i="0" dirty="0">
                <a:solidFill>
                  <a:schemeClr val="tx2"/>
                </a:solidFill>
                <a:latin typeface="+mn-lt"/>
                <a:ea typeface="ＭＳ Ｐゴシック" charset="0"/>
                <a:cs typeface="Times New Roman" charset="0"/>
              </a:rPr>
              <a:t>BE9-MMDC Medical Device Certification</a:t>
            </a:r>
          </a:p>
          <a:p>
            <a:pPr marL="363538" indent="-363538" eaLnBrk="1" hangingPunct="1">
              <a:spcBef>
                <a:spcPts val="600"/>
              </a:spcBef>
              <a:spcAft>
                <a:spcPts val="0"/>
              </a:spcAft>
              <a:defRPr/>
            </a:pPr>
            <a:endParaRPr lang="en-GB" sz="1800" i="0" dirty="0">
              <a:solidFill>
                <a:schemeClr val="tx2"/>
              </a:solidFill>
              <a:latin typeface="+mn-lt"/>
              <a:ea typeface="ＭＳ Ｐゴシック" charset="0"/>
              <a:cs typeface="Times New Roman" charset="0"/>
            </a:endParaRPr>
          </a:p>
          <a:p>
            <a:pPr marL="363538" indent="-363538" eaLnBrk="1" hangingPunct="1">
              <a:spcBef>
                <a:spcPts val="600"/>
              </a:spcBef>
              <a:spcAft>
                <a:spcPts val="0"/>
              </a:spcAft>
              <a:defRPr/>
            </a:pPr>
            <a:r>
              <a:rPr lang="en-GB" sz="1800" i="0" dirty="0">
                <a:solidFill>
                  <a:schemeClr val="tx2"/>
                </a:solidFill>
                <a:latin typeface="+mn-lt"/>
                <a:ea typeface="ＭＳ Ｐゴシック" charset="0"/>
                <a:cs typeface="Times New Roman" charset="0"/>
              </a:rPr>
              <a:t>BE9-MSPHYS Systems Physiology</a:t>
            </a:r>
          </a:p>
          <a:p>
            <a:pPr marL="363538" indent="-363538" eaLnBrk="1" hangingPunct="1">
              <a:spcBef>
                <a:spcPts val="600"/>
              </a:spcBef>
              <a:spcAft>
                <a:spcPts val="0"/>
              </a:spcAft>
              <a:defRPr/>
            </a:pPr>
            <a:endParaRPr lang="en-GB" sz="1800" i="0" dirty="0">
              <a:solidFill>
                <a:schemeClr val="tx2"/>
              </a:solidFill>
              <a:latin typeface="+mn-lt"/>
              <a:ea typeface="ＭＳ Ｐゴシック" charset="0"/>
              <a:cs typeface="Times New Roman" charset="0"/>
            </a:endParaRPr>
          </a:p>
          <a:p>
            <a:pPr marL="363538" indent="-363538" eaLnBrk="1" hangingPunct="1">
              <a:spcBef>
                <a:spcPts val="600"/>
              </a:spcBef>
              <a:spcAft>
                <a:spcPts val="0"/>
              </a:spcAft>
              <a:defRPr/>
            </a:pPr>
            <a:r>
              <a:rPr lang="en-GB" sz="1800" i="0" dirty="0">
                <a:solidFill>
                  <a:schemeClr val="tx2"/>
                </a:solidFill>
                <a:latin typeface="+mn-lt"/>
                <a:ea typeface="ＭＳ Ｐゴシック" charset="0"/>
                <a:cs typeface="Times New Roman" charset="0"/>
              </a:rPr>
              <a:t>BE9-MSTDA Statistics and Data Analysis</a:t>
            </a:r>
          </a:p>
        </p:txBody>
      </p:sp>
    </p:spTree>
    <p:extLst>
      <p:ext uri="{BB962C8B-B14F-4D97-AF65-F5344CB8AC3E}">
        <p14:creationId xmlns:p14="http://schemas.microsoft.com/office/powerpoint/2010/main" val="3162112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p:txBody>
          <a:bodyPr/>
          <a:lstStyle/>
          <a:p>
            <a:r>
              <a:rPr lang="en-GB" altLang="en-US" dirty="0" smtClean="0"/>
              <a:t>Biomechanics and </a:t>
            </a:r>
            <a:r>
              <a:rPr lang="en-GB" altLang="en-US" dirty="0" err="1" smtClean="0"/>
              <a:t>Mechanobiology</a:t>
            </a:r>
            <a:r>
              <a:rPr lang="en-GB" altLang="en-US" dirty="0"/>
              <a:t> </a:t>
            </a:r>
            <a:r>
              <a:rPr lang="en-GB" altLang="en-US" dirty="0" smtClean="0"/>
              <a:t>stream (27.6%)</a:t>
            </a:r>
          </a:p>
        </p:txBody>
      </p:sp>
      <p:sp>
        <p:nvSpPr>
          <p:cNvPr id="9" name="TextBox 8">
            <a:extLst>
              <a:ext uri="{FF2B5EF4-FFF2-40B4-BE49-F238E27FC236}">
                <a16:creationId xmlns:a16="http://schemas.microsoft.com/office/drawing/2014/main" xmlns="" id="{E10FD87F-B648-449F-86EF-C553527AF201}"/>
              </a:ext>
            </a:extLst>
          </p:cNvPr>
          <p:cNvSpPr txBox="1"/>
          <p:nvPr/>
        </p:nvSpPr>
        <p:spPr>
          <a:xfrm>
            <a:off x="899592" y="2060848"/>
            <a:ext cx="6019725" cy="3908762"/>
          </a:xfrm>
          <a:prstGeom prst="rect">
            <a:avLst/>
          </a:prstGeom>
          <a:noFill/>
        </p:spPr>
        <p:txBody>
          <a:bodyPr wrap="none">
            <a:spAutoFit/>
          </a:bodyPr>
          <a:lstStyle/>
          <a:p>
            <a:pPr marL="363538" indent="-363538" eaLnBrk="1" hangingPunct="1">
              <a:spcBef>
                <a:spcPts val="600"/>
              </a:spcBef>
              <a:spcAft>
                <a:spcPts val="0"/>
              </a:spcAft>
              <a:defRPr/>
            </a:pPr>
            <a:r>
              <a:rPr lang="en-GB" sz="1800" b="1" i="0" dirty="0" smtClean="0">
                <a:solidFill>
                  <a:schemeClr val="tx2"/>
                </a:solidFill>
                <a:latin typeface="+mn-lt"/>
                <a:ea typeface="ＭＳ Ｐゴシック" charset="0"/>
                <a:cs typeface="Times New Roman" charset="0"/>
              </a:rPr>
              <a:t>Core </a:t>
            </a:r>
            <a:r>
              <a:rPr lang="en-GB" sz="1800" b="1" i="0" dirty="0">
                <a:solidFill>
                  <a:schemeClr val="tx2"/>
                </a:solidFill>
                <a:latin typeface="+mn-lt"/>
                <a:ea typeface="ＭＳ Ｐゴシック" charset="0"/>
                <a:cs typeface="Times New Roman" charset="0"/>
              </a:rPr>
              <a:t>modules:</a:t>
            </a:r>
          </a:p>
          <a:p>
            <a:pPr marL="363538" indent="-363538" eaLnBrk="1" hangingPunct="1">
              <a:spcBef>
                <a:spcPts val="600"/>
              </a:spcBef>
              <a:spcAft>
                <a:spcPts val="0"/>
              </a:spcAft>
              <a:defRPr/>
            </a:pPr>
            <a:r>
              <a:rPr lang="en-GB" sz="1800" i="0" dirty="0" smtClean="0">
                <a:solidFill>
                  <a:schemeClr val="tx2"/>
                </a:solidFill>
                <a:latin typeface="+mn-lt"/>
                <a:ea typeface="ＭＳ Ｐゴシック" charset="0"/>
                <a:cs typeface="Times New Roman" charset="0"/>
              </a:rPr>
              <a:t>Biomechanics</a:t>
            </a:r>
            <a:endParaRPr lang="en-GB" sz="1800" i="0" dirty="0">
              <a:solidFill>
                <a:schemeClr val="tx2"/>
              </a:solidFill>
              <a:latin typeface="+mn-lt"/>
              <a:ea typeface="ＭＳ Ｐゴシック" charset="0"/>
              <a:cs typeface="Times New Roman" charset="0"/>
            </a:endParaRPr>
          </a:p>
          <a:p>
            <a:pPr marL="363538" indent="-363538" eaLnBrk="1" hangingPunct="1">
              <a:spcBef>
                <a:spcPts val="600"/>
              </a:spcBef>
              <a:spcAft>
                <a:spcPts val="0"/>
              </a:spcAft>
              <a:defRPr/>
            </a:pPr>
            <a:r>
              <a:rPr lang="en-GB" sz="1800" i="0" dirty="0" smtClean="0">
                <a:solidFill>
                  <a:schemeClr val="tx2"/>
                </a:solidFill>
                <a:latin typeface="+mn-lt"/>
                <a:ea typeface="ＭＳ Ｐゴシック" charset="0"/>
                <a:cs typeface="Times New Roman" charset="0"/>
              </a:rPr>
              <a:t>Molecular </a:t>
            </a:r>
            <a:r>
              <a:rPr lang="en-GB" sz="1800" i="0" dirty="0">
                <a:solidFill>
                  <a:schemeClr val="tx2"/>
                </a:solidFill>
                <a:latin typeface="+mn-lt"/>
                <a:ea typeface="ＭＳ Ｐゴシック" charset="0"/>
                <a:cs typeface="Times New Roman" charset="0"/>
              </a:rPr>
              <a:t>Cellular and Tissue Biomechanics</a:t>
            </a:r>
          </a:p>
          <a:p>
            <a:pPr marL="363538" indent="-363538" eaLnBrk="1" hangingPunct="1">
              <a:spcBef>
                <a:spcPts val="600"/>
              </a:spcBef>
              <a:spcAft>
                <a:spcPts val="0"/>
              </a:spcAft>
              <a:defRPr/>
            </a:pPr>
            <a:r>
              <a:rPr lang="en-GB" sz="1800" i="0" dirty="0" smtClean="0">
                <a:solidFill>
                  <a:schemeClr val="tx2"/>
                </a:solidFill>
                <a:latin typeface="+mn-lt"/>
                <a:ea typeface="ＭＳ Ｐゴシック" charset="0"/>
                <a:cs typeface="Times New Roman" charset="0"/>
              </a:rPr>
              <a:t>Orthopaedic </a:t>
            </a:r>
            <a:r>
              <a:rPr lang="en-GB" sz="1800" i="0" dirty="0">
                <a:solidFill>
                  <a:schemeClr val="tx2"/>
                </a:solidFill>
                <a:latin typeface="+mn-lt"/>
                <a:ea typeface="ＭＳ Ｐゴシック" charset="0"/>
                <a:cs typeface="Times New Roman" charset="0"/>
              </a:rPr>
              <a:t>Biomechanics</a:t>
            </a:r>
          </a:p>
          <a:p>
            <a:pPr marL="363538" indent="-363538" eaLnBrk="1" hangingPunct="1">
              <a:spcBef>
                <a:spcPts val="600"/>
              </a:spcBef>
              <a:spcAft>
                <a:spcPts val="0"/>
              </a:spcAft>
              <a:defRPr/>
            </a:pPr>
            <a:endParaRPr lang="en-GB" sz="1800" i="0" dirty="0">
              <a:solidFill>
                <a:schemeClr val="tx2"/>
              </a:solidFill>
              <a:latin typeface="+mn-lt"/>
              <a:ea typeface="ＭＳ Ｐゴシック" charset="0"/>
              <a:cs typeface="Times New Roman" charset="0"/>
            </a:endParaRPr>
          </a:p>
          <a:p>
            <a:pPr marL="363538" indent="-363538" eaLnBrk="1" hangingPunct="1">
              <a:spcBef>
                <a:spcPts val="600"/>
              </a:spcBef>
              <a:spcAft>
                <a:spcPts val="0"/>
              </a:spcAft>
              <a:defRPr/>
            </a:pPr>
            <a:r>
              <a:rPr lang="en-GB" sz="1800" b="1" i="0" dirty="0">
                <a:solidFill>
                  <a:schemeClr val="tx2"/>
                </a:solidFill>
                <a:latin typeface="+mn-lt"/>
                <a:ea typeface="ＭＳ Ｐゴシック" charset="0"/>
                <a:cs typeface="Times New Roman" charset="0"/>
              </a:rPr>
              <a:t>Optional modules (chose two)</a:t>
            </a:r>
          </a:p>
          <a:p>
            <a:pPr marL="363538" indent="-363538" eaLnBrk="1" hangingPunct="1">
              <a:spcBef>
                <a:spcPts val="600"/>
              </a:spcBef>
              <a:spcAft>
                <a:spcPts val="0"/>
              </a:spcAft>
              <a:defRPr/>
            </a:pPr>
            <a:r>
              <a:rPr lang="en-GB" sz="1800" i="0" dirty="0" smtClean="0">
                <a:solidFill>
                  <a:schemeClr val="tx2"/>
                </a:solidFill>
                <a:latin typeface="+mn-lt"/>
                <a:ea typeface="ＭＳ Ｐゴシック" charset="0"/>
                <a:cs typeface="Times New Roman" charset="0"/>
              </a:rPr>
              <a:t>Biomedical </a:t>
            </a:r>
            <a:r>
              <a:rPr lang="en-GB" sz="1800" i="0" dirty="0">
                <a:solidFill>
                  <a:schemeClr val="tx2"/>
                </a:solidFill>
                <a:latin typeface="+mn-lt"/>
                <a:ea typeface="ＭＳ Ｐゴシック" charset="0"/>
                <a:cs typeface="Times New Roman" charset="0"/>
              </a:rPr>
              <a:t>Advanced Computational and Stress Analysis</a:t>
            </a:r>
          </a:p>
          <a:p>
            <a:pPr marL="363538" indent="-363538" eaLnBrk="1" hangingPunct="1">
              <a:spcBef>
                <a:spcPts val="600"/>
              </a:spcBef>
              <a:spcAft>
                <a:spcPts val="0"/>
              </a:spcAft>
              <a:defRPr/>
            </a:pPr>
            <a:r>
              <a:rPr lang="en-GB" sz="1800" i="0" dirty="0" smtClean="0">
                <a:solidFill>
                  <a:schemeClr val="tx2"/>
                </a:solidFill>
                <a:latin typeface="+mn-lt"/>
                <a:ea typeface="ＭＳ Ｐゴシック" charset="0"/>
                <a:cs typeface="Times New Roman" charset="0"/>
              </a:rPr>
              <a:t>Cellular </a:t>
            </a:r>
            <a:r>
              <a:rPr lang="en-GB" sz="1800" i="0" dirty="0">
                <a:solidFill>
                  <a:schemeClr val="tx2"/>
                </a:solidFill>
                <a:latin typeface="+mn-lt"/>
                <a:ea typeface="ＭＳ Ｐゴシック" charset="0"/>
                <a:cs typeface="Times New Roman" charset="0"/>
              </a:rPr>
              <a:t>and Molecular </a:t>
            </a:r>
            <a:r>
              <a:rPr lang="en-GB" sz="1800" i="0" dirty="0" err="1">
                <a:solidFill>
                  <a:schemeClr val="tx2"/>
                </a:solidFill>
                <a:latin typeface="+mn-lt"/>
                <a:ea typeface="ＭＳ Ｐゴシック" charset="0"/>
                <a:cs typeface="Times New Roman" charset="0"/>
              </a:rPr>
              <a:t>Mechanotransduction</a:t>
            </a:r>
            <a:endParaRPr lang="en-GB" sz="1800" i="0" dirty="0">
              <a:solidFill>
                <a:schemeClr val="tx2"/>
              </a:solidFill>
              <a:latin typeface="+mn-lt"/>
              <a:ea typeface="ＭＳ Ｐゴシック" charset="0"/>
              <a:cs typeface="Times New Roman" charset="0"/>
            </a:endParaRPr>
          </a:p>
          <a:p>
            <a:pPr marL="363538" indent="-363538" eaLnBrk="1" hangingPunct="1">
              <a:spcBef>
                <a:spcPts val="600"/>
              </a:spcBef>
              <a:spcAft>
                <a:spcPts val="0"/>
              </a:spcAft>
              <a:defRPr/>
            </a:pPr>
            <a:r>
              <a:rPr lang="en-GB" sz="1800" i="0" dirty="0" smtClean="0">
                <a:solidFill>
                  <a:schemeClr val="tx2"/>
                </a:solidFill>
                <a:latin typeface="+mn-lt"/>
                <a:ea typeface="ＭＳ Ｐゴシック" charset="0"/>
                <a:cs typeface="Times New Roman" charset="0"/>
              </a:rPr>
              <a:t>Human </a:t>
            </a:r>
            <a:r>
              <a:rPr lang="en-GB" sz="1800" i="0" dirty="0" err="1">
                <a:solidFill>
                  <a:schemeClr val="tx2"/>
                </a:solidFill>
                <a:latin typeface="+mn-lt"/>
                <a:ea typeface="ＭＳ Ｐゴシック" charset="0"/>
                <a:cs typeface="Times New Roman" charset="0"/>
              </a:rPr>
              <a:t>Neuromechanical</a:t>
            </a:r>
            <a:r>
              <a:rPr lang="en-GB" sz="1800" i="0" dirty="0">
                <a:solidFill>
                  <a:schemeClr val="tx2"/>
                </a:solidFill>
                <a:latin typeface="+mn-lt"/>
                <a:ea typeface="ＭＳ Ｐゴシック" charset="0"/>
                <a:cs typeface="Times New Roman" charset="0"/>
              </a:rPr>
              <a:t> Control and Learning</a:t>
            </a:r>
          </a:p>
          <a:p>
            <a:pPr marL="363538" indent="-363538" eaLnBrk="1" hangingPunct="1">
              <a:spcBef>
                <a:spcPts val="600"/>
              </a:spcBef>
              <a:spcAft>
                <a:spcPts val="0"/>
              </a:spcAft>
              <a:defRPr/>
            </a:pPr>
            <a:r>
              <a:rPr lang="en-GB" sz="1800" i="0" dirty="0" smtClean="0">
                <a:solidFill>
                  <a:schemeClr val="tx2"/>
                </a:solidFill>
                <a:latin typeface="+mn-lt"/>
                <a:ea typeface="ＭＳ Ｐゴシック" charset="0"/>
                <a:cs typeface="Times New Roman" charset="0"/>
              </a:rPr>
              <a:t>Tissue </a:t>
            </a:r>
            <a:r>
              <a:rPr lang="en-GB" sz="1800" i="0" dirty="0">
                <a:solidFill>
                  <a:schemeClr val="tx2"/>
                </a:solidFill>
                <a:latin typeface="+mn-lt"/>
                <a:ea typeface="ＭＳ Ｐゴシック" charset="0"/>
                <a:cs typeface="Times New Roman" charset="0"/>
              </a:rPr>
              <a:t>Engineering and Regenerative Medicine</a:t>
            </a:r>
          </a:p>
          <a:p>
            <a:pPr marL="363538" indent="-363538" eaLnBrk="1" hangingPunct="1">
              <a:spcBef>
                <a:spcPts val="600"/>
              </a:spcBef>
              <a:spcAft>
                <a:spcPts val="0"/>
              </a:spcAft>
              <a:defRPr/>
            </a:pPr>
            <a:r>
              <a:rPr lang="en-GB" sz="1800" i="0" dirty="0" err="1" smtClean="0">
                <a:solidFill>
                  <a:schemeClr val="tx2"/>
                </a:solidFill>
                <a:latin typeface="+mn-lt"/>
                <a:ea typeface="ＭＳ Ｐゴシック" charset="0"/>
                <a:cs typeface="Times New Roman" charset="0"/>
              </a:rPr>
              <a:t>Biomimetics</a:t>
            </a:r>
            <a:endParaRPr lang="en-GB" sz="1800" i="0" dirty="0">
              <a:solidFill>
                <a:schemeClr val="tx2"/>
              </a:solidFill>
              <a:latin typeface="+mn-lt"/>
              <a:ea typeface="ＭＳ Ｐゴシック" charset="0"/>
              <a:cs typeface="Times New Roman" charset="0"/>
            </a:endParaRPr>
          </a:p>
        </p:txBody>
      </p:sp>
    </p:spTree>
    <p:extLst>
      <p:ext uri="{BB962C8B-B14F-4D97-AF65-F5344CB8AC3E}">
        <p14:creationId xmlns:p14="http://schemas.microsoft.com/office/powerpoint/2010/main" val="155033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p:txBody>
          <a:bodyPr/>
          <a:lstStyle/>
          <a:p>
            <a:r>
              <a:rPr lang="en-GB" altLang="en-US" dirty="0" smtClean="0"/>
              <a:t>Biomaterials and Tissue Engineering stream (27.6%)</a:t>
            </a:r>
          </a:p>
        </p:txBody>
      </p:sp>
      <p:sp>
        <p:nvSpPr>
          <p:cNvPr id="9" name="TextBox 8">
            <a:extLst>
              <a:ext uri="{FF2B5EF4-FFF2-40B4-BE49-F238E27FC236}">
                <a16:creationId xmlns:a16="http://schemas.microsoft.com/office/drawing/2014/main" xmlns="" id="{E10FD87F-B648-449F-86EF-C553527AF201}"/>
              </a:ext>
            </a:extLst>
          </p:cNvPr>
          <p:cNvSpPr txBox="1"/>
          <p:nvPr/>
        </p:nvSpPr>
        <p:spPr>
          <a:xfrm>
            <a:off x="827585" y="1844824"/>
            <a:ext cx="7848872" cy="4185761"/>
          </a:xfrm>
          <a:prstGeom prst="rect">
            <a:avLst/>
          </a:prstGeom>
          <a:noFill/>
        </p:spPr>
        <p:txBody>
          <a:bodyPr wrap="square">
            <a:spAutoFit/>
          </a:bodyPr>
          <a:lstStyle/>
          <a:p>
            <a:pPr marL="363538" indent="-363538" eaLnBrk="1" hangingPunct="1">
              <a:spcBef>
                <a:spcPts val="600"/>
              </a:spcBef>
              <a:spcAft>
                <a:spcPts val="0"/>
              </a:spcAft>
              <a:defRPr/>
            </a:pPr>
            <a:r>
              <a:rPr lang="en-GB" sz="1800" b="1" i="0" dirty="0" smtClean="0">
                <a:solidFill>
                  <a:schemeClr val="tx2"/>
                </a:solidFill>
                <a:latin typeface="+mn-lt"/>
                <a:ea typeface="ＭＳ Ｐゴシック" charset="0"/>
                <a:cs typeface="Times New Roman" charset="0"/>
              </a:rPr>
              <a:t>Core modules:</a:t>
            </a:r>
            <a:endParaRPr lang="en-GB" sz="1800" b="1" i="0" dirty="0">
              <a:solidFill>
                <a:schemeClr val="tx2"/>
              </a:solidFill>
              <a:latin typeface="+mn-lt"/>
              <a:ea typeface="ＭＳ Ｐゴシック" charset="0"/>
              <a:cs typeface="Times New Roman" charset="0"/>
            </a:endParaRPr>
          </a:p>
          <a:p>
            <a:pPr marL="363538" indent="-363538" eaLnBrk="1" hangingPunct="1">
              <a:spcBef>
                <a:spcPts val="600"/>
              </a:spcBef>
              <a:spcAft>
                <a:spcPts val="0"/>
              </a:spcAft>
              <a:defRPr/>
            </a:pPr>
            <a:r>
              <a:rPr lang="en-GB" sz="1800" i="0" dirty="0">
                <a:solidFill>
                  <a:schemeClr val="tx2"/>
                </a:solidFill>
                <a:latin typeface="+mn-lt"/>
                <a:ea typeface="ＭＳ Ｐゴシック" charset="0"/>
                <a:cs typeface="Times New Roman" charset="0"/>
              </a:rPr>
              <a:t>MSE315 Biomaterials for Bioengineering</a:t>
            </a:r>
          </a:p>
          <a:p>
            <a:pPr marL="363538" indent="-363538" eaLnBrk="1" hangingPunct="1">
              <a:spcBef>
                <a:spcPts val="600"/>
              </a:spcBef>
              <a:spcAft>
                <a:spcPts val="0"/>
              </a:spcAft>
              <a:defRPr/>
            </a:pPr>
            <a:r>
              <a:rPr lang="en-GB" sz="1800" i="0" dirty="0" smtClean="0">
                <a:solidFill>
                  <a:schemeClr val="tx2"/>
                </a:solidFill>
                <a:latin typeface="+mn-lt"/>
                <a:ea typeface="ＭＳ Ｐゴシック" charset="0"/>
                <a:cs typeface="Times New Roman" charset="0"/>
              </a:rPr>
              <a:t>MSE417 </a:t>
            </a:r>
            <a:r>
              <a:rPr lang="en-GB" sz="1800" i="0" dirty="0">
                <a:solidFill>
                  <a:schemeClr val="tx2"/>
                </a:solidFill>
                <a:latin typeface="+mn-lt"/>
                <a:ea typeface="ＭＳ Ｐゴシック" charset="0"/>
                <a:cs typeface="Times New Roman" charset="0"/>
              </a:rPr>
              <a:t>Advanced Biomaterials</a:t>
            </a:r>
          </a:p>
          <a:p>
            <a:pPr marL="363538" indent="-363538" eaLnBrk="1" hangingPunct="1">
              <a:spcBef>
                <a:spcPts val="600"/>
              </a:spcBef>
              <a:spcAft>
                <a:spcPts val="0"/>
              </a:spcAft>
              <a:defRPr/>
            </a:pPr>
            <a:r>
              <a:rPr lang="en-GB" sz="1800" i="0" dirty="0" smtClean="0">
                <a:solidFill>
                  <a:schemeClr val="tx2"/>
                </a:solidFill>
                <a:latin typeface="+mn-lt"/>
                <a:ea typeface="ＭＳ Ｐゴシック" charset="0"/>
                <a:cs typeface="Times New Roman" charset="0"/>
              </a:rPr>
              <a:t>MSE418 </a:t>
            </a:r>
            <a:r>
              <a:rPr lang="en-GB" sz="1800" i="0" dirty="0">
                <a:solidFill>
                  <a:schemeClr val="tx2"/>
                </a:solidFill>
                <a:latin typeface="+mn-lt"/>
                <a:ea typeface="ＭＳ Ｐゴシック" charset="0"/>
                <a:cs typeface="Times New Roman" charset="0"/>
              </a:rPr>
              <a:t>Advanced Tissue Engineering</a:t>
            </a:r>
          </a:p>
          <a:p>
            <a:pPr marL="363538" indent="-363538" eaLnBrk="1" hangingPunct="1">
              <a:spcBef>
                <a:spcPts val="600"/>
              </a:spcBef>
              <a:spcAft>
                <a:spcPts val="0"/>
              </a:spcAft>
              <a:defRPr/>
            </a:pPr>
            <a:r>
              <a:rPr lang="en-GB" sz="1800" i="0" dirty="0" smtClean="0">
                <a:solidFill>
                  <a:schemeClr val="tx2"/>
                </a:solidFill>
                <a:latin typeface="+mn-lt"/>
                <a:ea typeface="ＭＳ Ｐゴシック" charset="0"/>
                <a:cs typeface="Times New Roman" charset="0"/>
              </a:rPr>
              <a:t>BE3-HTERM </a:t>
            </a:r>
            <a:r>
              <a:rPr lang="en-GB" sz="1800" i="0" dirty="0">
                <a:solidFill>
                  <a:schemeClr val="tx2"/>
                </a:solidFill>
                <a:latin typeface="+mn-lt"/>
                <a:ea typeface="ＭＳ Ｐゴシック" charset="0"/>
                <a:cs typeface="Times New Roman" charset="0"/>
              </a:rPr>
              <a:t>Tissue Engineering and Regenerative Medicine</a:t>
            </a:r>
          </a:p>
          <a:p>
            <a:pPr marL="363538" indent="-363538" eaLnBrk="1" hangingPunct="1">
              <a:spcBef>
                <a:spcPts val="600"/>
              </a:spcBef>
              <a:spcAft>
                <a:spcPts val="0"/>
              </a:spcAft>
              <a:defRPr/>
            </a:pPr>
            <a:endParaRPr lang="en-GB" sz="1800" b="1" i="0" dirty="0">
              <a:solidFill>
                <a:schemeClr val="tx2"/>
              </a:solidFill>
              <a:latin typeface="+mn-lt"/>
              <a:ea typeface="ＭＳ Ｐゴシック" charset="0"/>
              <a:cs typeface="Times New Roman" charset="0"/>
            </a:endParaRPr>
          </a:p>
          <a:p>
            <a:pPr marL="363538" indent="-363538" eaLnBrk="1" hangingPunct="1">
              <a:spcBef>
                <a:spcPts val="600"/>
              </a:spcBef>
              <a:spcAft>
                <a:spcPts val="0"/>
              </a:spcAft>
              <a:defRPr/>
            </a:pPr>
            <a:r>
              <a:rPr lang="en-GB" sz="1800" b="1" i="0" dirty="0">
                <a:solidFill>
                  <a:schemeClr val="tx2"/>
                </a:solidFill>
                <a:latin typeface="+mn-lt"/>
                <a:ea typeface="ＭＳ Ｐゴシック" charset="0"/>
                <a:cs typeface="Times New Roman" charset="0"/>
              </a:rPr>
              <a:t>Elective modules (choose one):</a:t>
            </a:r>
          </a:p>
          <a:p>
            <a:pPr marL="363538" indent="-363538" eaLnBrk="1" hangingPunct="1">
              <a:spcBef>
                <a:spcPts val="600"/>
              </a:spcBef>
              <a:spcAft>
                <a:spcPts val="0"/>
              </a:spcAft>
              <a:defRPr/>
            </a:pPr>
            <a:r>
              <a:rPr lang="en-GB" sz="1800" i="0" dirty="0" smtClean="0">
                <a:solidFill>
                  <a:schemeClr val="tx2"/>
                </a:solidFill>
                <a:latin typeface="+mn-lt"/>
                <a:ea typeface="ＭＳ Ｐゴシック" charset="0"/>
                <a:cs typeface="Times New Roman" charset="0"/>
              </a:rPr>
              <a:t>BE9-MBMX </a:t>
            </a:r>
            <a:r>
              <a:rPr lang="en-GB" sz="1800" i="0" dirty="0">
                <a:solidFill>
                  <a:schemeClr val="tx2"/>
                </a:solidFill>
                <a:latin typeface="+mn-lt"/>
                <a:ea typeface="ＭＳ Ｐゴシック" charset="0"/>
                <a:cs typeface="Times New Roman" charset="0"/>
              </a:rPr>
              <a:t>Biomechanics</a:t>
            </a:r>
          </a:p>
          <a:p>
            <a:pPr marL="363538" indent="-363538" eaLnBrk="1" hangingPunct="1">
              <a:spcBef>
                <a:spcPts val="600"/>
              </a:spcBef>
              <a:spcAft>
                <a:spcPts val="0"/>
              </a:spcAft>
              <a:defRPr/>
            </a:pPr>
            <a:r>
              <a:rPr lang="en-GB" sz="1800" i="0" dirty="0" smtClean="0">
                <a:solidFill>
                  <a:schemeClr val="tx2"/>
                </a:solidFill>
                <a:latin typeface="+mn-lt"/>
                <a:ea typeface="ＭＳ Ｐゴシック" charset="0"/>
                <a:cs typeface="Times New Roman" charset="0"/>
              </a:rPr>
              <a:t>BE9-MBMIME </a:t>
            </a:r>
            <a:r>
              <a:rPr lang="en-GB" sz="1800" i="0" dirty="0" err="1">
                <a:solidFill>
                  <a:schemeClr val="tx2"/>
                </a:solidFill>
                <a:latin typeface="+mn-lt"/>
                <a:ea typeface="ＭＳ Ｐゴシック" charset="0"/>
                <a:cs typeface="Times New Roman" charset="0"/>
              </a:rPr>
              <a:t>Biomimetics</a:t>
            </a:r>
            <a:endParaRPr lang="en-GB" sz="1800" i="0" dirty="0">
              <a:solidFill>
                <a:schemeClr val="tx2"/>
              </a:solidFill>
              <a:latin typeface="+mn-lt"/>
              <a:ea typeface="ＭＳ Ｐゴシック" charset="0"/>
              <a:cs typeface="Times New Roman" charset="0"/>
            </a:endParaRPr>
          </a:p>
          <a:p>
            <a:pPr marL="363538" indent="-363538" eaLnBrk="1" hangingPunct="1">
              <a:spcBef>
                <a:spcPts val="600"/>
              </a:spcBef>
              <a:spcAft>
                <a:spcPts val="0"/>
              </a:spcAft>
              <a:defRPr/>
            </a:pPr>
            <a:r>
              <a:rPr lang="en-GB" sz="1800" i="0" dirty="0" smtClean="0">
                <a:solidFill>
                  <a:schemeClr val="tx2"/>
                </a:solidFill>
                <a:latin typeface="+mn-lt"/>
                <a:ea typeface="ＭＳ Ｐゴシック" charset="0"/>
                <a:cs typeface="Times New Roman" charset="0"/>
              </a:rPr>
              <a:t>BE9-MMTI </a:t>
            </a:r>
            <a:r>
              <a:rPr lang="en-GB" sz="1800" i="0" dirty="0">
                <a:solidFill>
                  <a:schemeClr val="tx2"/>
                </a:solidFill>
                <a:latin typeface="+mn-lt"/>
                <a:ea typeface="ＭＳ Ｐゴシック" charset="0"/>
                <a:cs typeface="Times New Roman" charset="0"/>
              </a:rPr>
              <a:t>Molecular and Tissue Imaging (subject to satisfactory progress in BE9-MBIMG Principles of Biomedical Imaging)</a:t>
            </a:r>
          </a:p>
          <a:p>
            <a:pPr marL="363538" indent="-363538" eaLnBrk="1" hangingPunct="1">
              <a:spcBef>
                <a:spcPts val="600"/>
              </a:spcBef>
              <a:spcAft>
                <a:spcPts val="0"/>
              </a:spcAft>
              <a:defRPr/>
            </a:pPr>
            <a:r>
              <a:rPr lang="en-GB" sz="1800" i="0" dirty="0" smtClean="0">
                <a:solidFill>
                  <a:schemeClr val="tx2"/>
                </a:solidFill>
                <a:latin typeface="+mn-lt"/>
                <a:ea typeface="ＭＳ Ｐゴシック" charset="0"/>
                <a:cs typeface="Times New Roman" charset="0"/>
              </a:rPr>
              <a:t>BE3-MMB </a:t>
            </a:r>
            <a:r>
              <a:rPr lang="en-GB" sz="1800" i="0" dirty="0">
                <a:solidFill>
                  <a:schemeClr val="tx2"/>
                </a:solidFill>
                <a:latin typeface="+mn-lt"/>
                <a:ea typeface="ＭＳ Ｐゴシック" charset="0"/>
                <a:cs typeface="Times New Roman" charset="0"/>
              </a:rPr>
              <a:t>Mathematical Methods for Bioengineers</a:t>
            </a:r>
          </a:p>
        </p:txBody>
      </p:sp>
    </p:spTree>
    <p:extLst>
      <p:ext uri="{BB962C8B-B14F-4D97-AF65-F5344CB8AC3E}">
        <p14:creationId xmlns:p14="http://schemas.microsoft.com/office/powerpoint/2010/main" val="455554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p:txBody>
          <a:bodyPr/>
          <a:lstStyle/>
          <a:p>
            <a:pPr eaLnBrk="1" hangingPunct="1"/>
            <a:r>
              <a:rPr lang="en-GB" altLang="en-US" smtClean="0"/>
              <a:t>Who We Are</a:t>
            </a:r>
          </a:p>
        </p:txBody>
      </p:sp>
      <p:sp>
        <p:nvSpPr>
          <p:cNvPr id="9" name="TextBox 8">
            <a:extLst>
              <a:ext uri="{FF2B5EF4-FFF2-40B4-BE49-F238E27FC236}">
                <a16:creationId xmlns:a16="http://schemas.microsoft.com/office/drawing/2014/main" xmlns="" id="{29DBB526-9BB7-4D16-911A-D61A998E89B7}"/>
              </a:ext>
            </a:extLst>
          </p:cNvPr>
          <p:cNvSpPr txBox="1"/>
          <p:nvPr/>
        </p:nvSpPr>
        <p:spPr>
          <a:xfrm>
            <a:off x="0" y="1845990"/>
            <a:ext cx="1651000" cy="646112"/>
          </a:xfrm>
          <a:prstGeom prst="rect">
            <a:avLst/>
          </a:prstGeom>
          <a:noFill/>
        </p:spPr>
        <p:txBody>
          <a:bodyPr wrap="none">
            <a:spAutoFit/>
          </a:bodyPr>
          <a:lstStyle/>
          <a:p>
            <a:pPr marL="363538" indent="-363538" algn="ctr" eaLnBrk="1" hangingPunct="1">
              <a:spcBef>
                <a:spcPts val="0"/>
              </a:spcBef>
              <a:spcAft>
                <a:spcPts val="0"/>
              </a:spcAft>
              <a:defRPr/>
            </a:pPr>
            <a:r>
              <a:rPr lang="en-GB" sz="1200" b="1" i="0" dirty="0" err="1">
                <a:solidFill>
                  <a:srgbClr val="040404"/>
                </a:solidFill>
                <a:latin typeface="+mn-lt"/>
                <a:ea typeface="ＭＳ Ｐゴシック" charset="0"/>
                <a:cs typeface="Times New Roman" charset="0"/>
              </a:rPr>
              <a:t>Prof.</a:t>
            </a:r>
            <a:r>
              <a:rPr lang="en-GB" sz="1200" b="1" i="0" dirty="0">
                <a:solidFill>
                  <a:srgbClr val="040404"/>
                </a:solidFill>
                <a:latin typeface="+mn-lt"/>
                <a:ea typeface="ＭＳ Ｐゴシック" charset="0"/>
                <a:cs typeface="Times New Roman" charset="0"/>
              </a:rPr>
              <a:t> Anthony Bull</a:t>
            </a:r>
          </a:p>
          <a:p>
            <a:pPr marL="363538" indent="-363538" algn="ctr" eaLnBrk="1" hangingPunct="1">
              <a:spcBef>
                <a:spcPts val="0"/>
              </a:spcBef>
              <a:spcAft>
                <a:spcPts val="0"/>
              </a:spcAft>
              <a:defRPr/>
            </a:pPr>
            <a:r>
              <a:rPr lang="en-GB" sz="1200" i="0" dirty="0">
                <a:solidFill>
                  <a:srgbClr val="040404"/>
                </a:solidFill>
                <a:latin typeface="+mn-lt"/>
                <a:ea typeface="ＭＳ Ｐゴシック" charset="0"/>
                <a:cs typeface="Times New Roman" charset="0"/>
              </a:rPr>
              <a:t>Head of Department</a:t>
            </a:r>
          </a:p>
          <a:p>
            <a:pPr marL="363538" indent="-363538" algn="ctr" eaLnBrk="1" hangingPunct="1">
              <a:spcBef>
                <a:spcPts val="0"/>
              </a:spcBef>
              <a:spcAft>
                <a:spcPts val="0"/>
              </a:spcAft>
              <a:defRPr/>
            </a:pPr>
            <a:r>
              <a:rPr lang="en-GB" sz="1200" i="0" dirty="0" err="1">
                <a:solidFill>
                  <a:srgbClr val="0000FF"/>
                </a:solidFill>
                <a:latin typeface="+mn-lt"/>
                <a:ea typeface="ＭＳ Ｐゴシック" charset="0"/>
                <a:cs typeface="Times New Roman" charset="0"/>
              </a:rPr>
              <a:t>a.bull@imperial.ac.uk</a:t>
            </a:r>
            <a:endParaRPr lang="en-GB" sz="1200" i="0" dirty="0">
              <a:solidFill>
                <a:srgbClr val="0000FF"/>
              </a:solidFill>
              <a:latin typeface="+mn-lt"/>
              <a:ea typeface="ＭＳ Ｐゴシック" charset="0"/>
              <a:cs typeface="Times New Roman" charset="0"/>
            </a:endParaRPr>
          </a:p>
        </p:txBody>
      </p:sp>
      <p:sp>
        <p:nvSpPr>
          <p:cNvPr id="13" name="TextBox 12">
            <a:extLst>
              <a:ext uri="{FF2B5EF4-FFF2-40B4-BE49-F238E27FC236}">
                <a16:creationId xmlns:a16="http://schemas.microsoft.com/office/drawing/2014/main" xmlns="" id="{59EAEC3C-DDD4-46B5-AA82-249D8A3B6DD2}"/>
              </a:ext>
            </a:extLst>
          </p:cNvPr>
          <p:cNvSpPr txBox="1"/>
          <p:nvPr/>
        </p:nvSpPr>
        <p:spPr>
          <a:xfrm>
            <a:off x="2700338" y="3573190"/>
            <a:ext cx="2016125" cy="1016000"/>
          </a:xfrm>
          <a:prstGeom prst="rect">
            <a:avLst/>
          </a:prstGeom>
          <a:noFill/>
        </p:spPr>
        <p:txBody>
          <a:bodyPr>
            <a:spAutoFit/>
          </a:bodyPr>
          <a:lstStyle/>
          <a:p>
            <a:pPr marL="363538" indent="-363538" algn="ctr" eaLnBrk="1" hangingPunct="1">
              <a:spcBef>
                <a:spcPts val="0"/>
              </a:spcBef>
              <a:spcAft>
                <a:spcPts val="0"/>
              </a:spcAft>
              <a:defRPr/>
            </a:pPr>
            <a:r>
              <a:rPr lang="en-GB" sz="1200" b="1" i="0" dirty="0">
                <a:solidFill>
                  <a:srgbClr val="040404"/>
                </a:solidFill>
                <a:latin typeface="+mn-lt"/>
                <a:ea typeface="ＭＳ Ｐゴシック" charset="0"/>
                <a:cs typeface="Times New Roman" charset="0"/>
              </a:rPr>
              <a:t>Dr Chiu Fan Lee</a:t>
            </a:r>
          </a:p>
          <a:p>
            <a:pPr marL="363538" indent="-363538" algn="ctr" eaLnBrk="1" hangingPunct="1">
              <a:spcBef>
                <a:spcPts val="0"/>
              </a:spcBef>
              <a:spcAft>
                <a:spcPts val="0"/>
              </a:spcAft>
              <a:defRPr/>
            </a:pPr>
            <a:r>
              <a:rPr lang="en-GB" sz="1200" i="0" dirty="0">
                <a:solidFill>
                  <a:srgbClr val="040404"/>
                </a:solidFill>
                <a:latin typeface="+mn-lt"/>
                <a:ea typeface="ＭＳ Ｐゴシック" charset="0"/>
                <a:cs typeface="Times New Roman" charset="0"/>
              </a:rPr>
              <a:t>MSc Biomedical Engineering Programme Director</a:t>
            </a:r>
          </a:p>
          <a:p>
            <a:pPr marL="363538" indent="-363538" algn="ctr" eaLnBrk="1" hangingPunct="1">
              <a:spcBef>
                <a:spcPts val="0"/>
              </a:spcBef>
              <a:spcAft>
                <a:spcPts val="0"/>
              </a:spcAft>
              <a:defRPr/>
            </a:pPr>
            <a:r>
              <a:rPr lang="en-GB" sz="1200" i="0" dirty="0">
                <a:solidFill>
                  <a:srgbClr val="0000FF"/>
                </a:solidFill>
                <a:latin typeface="+mn-lt"/>
                <a:ea typeface="ＭＳ Ｐゴシック" charset="0"/>
                <a:cs typeface="Times New Roman" charset="0"/>
              </a:rPr>
              <a:t>c.lee@imperial.ac.uk</a:t>
            </a:r>
          </a:p>
        </p:txBody>
      </p:sp>
      <p:sp>
        <p:nvSpPr>
          <p:cNvPr id="15" name="TextBox 14">
            <a:extLst>
              <a:ext uri="{FF2B5EF4-FFF2-40B4-BE49-F238E27FC236}">
                <a16:creationId xmlns:a16="http://schemas.microsoft.com/office/drawing/2014/main" xmlns="" id="{D33EAEA5-07D6-4BD2-9B44-E5CF6BD87D6B}"/>
              </a:ext>
            </a:extLst>
          </p:cNvPr>
          <p:cNvSpPr txBox="1"/>
          <p:nvPr/>
        </p:nvSpPr>
        <p:spPr>
          <a:xfrm>
            <a:off x="-323850" y="3646215"/>
            <a:ext cx="2298700" cy="646112"/>
          </a:xfrm>
          <a:prstGeom prst="rect">
            <a:avLst/>
          </a:prstGeom>
          <a:noFill/>
        </p:spPr>
        <p:txBody>
          <a:bodyPr>
            <a:spAutoFit/>
          </a:bodyPr>
          <a:lstStyle/>
          <a:p>
            <a:pPr marL="363538" indent="-363538" algn="ctr" eaLnBrk="1" hangingPunct="1">
              <a:spcBef>
                <a:spcPts val="0"/>
              </a:spcBef>
              <a:spcAft>
                <a:spcPts val="0"/>
              </a:spcAft>
              <a:defRPr/>
            </a:pPr>
            <a:r>
              <a:rPr lang="en-GB" sz="1200" b="1" i="0" dirty="0" err="1" smtClean="0">
                <a:solidFill>
                  <a:srgbClr val="040404"/>
                </a:solidFill>
                <a:latin typeface="+mn-lt"/>
                <a:ea typeface="ＭＳ Ｐゴシック" charset="0"/>
                <a:cs typeface="Times New Roman" charset="0"/>
              </a:rPr>
              <a:t>Prof.</a:t>
            </a:r>
            <a:r>
              <a:rPr lang="en-GB" sz="1200" b="1" i="0" dirty="0" smtClean="0">
                <a:solidFill>
                  <a:srgbClr val="040404"/>
                </a:solidFill>
                <a:latin typeface="+mn-lt"/>
                <a:ea typeface="ＭＳ Ｐゴシック" charset="0"/>
                <a:cs typeface="Times New Roman" charset="0"/>
              </a:rPr>
              <a:t> </a:t>
            </a:r>
            <a:r>
              <a:rPr lang="en-GB" sz="1200" b="1" i="0" dirty="0">
                <a:solidFill>
                  <a:srgbClr val="040404"/>
                </a:solidFill>
                <a:latin typeface="+mn-lt"/>
                <a:ea typeface="ＭＳ Ｐゴシック" charset="0"/>
                <a:cs typeface="Times New Roman" charset="0"/>
              </a:rPr>
              <a:t>Tom Ellis </a:t>
            </a:r>
          </a:p>
          <a:p>
            <a:pPr marL="363538" indent="-363538" algn="ctr" eaLnBrk="1" hangingPunct="1">
              <a:spcBef>
                <a:spcPts val="0"/>
              </a:spcBef>
              <a:spcAft>
                <a:spcPts val="0"/>
              </a:spcAft>
              <a:defRPr/>
            </a:pPr>
            <a:r>
              <a:rPr lang="en-GB" sz="1200" i="0" dirty="0">
                <a:solidFill>
                  <a:srgbClr val="040404"/>
                </a:solidFill>
                <a:latin typeface="+mn-lt"/>
                <a:ea typeface="ＭＳ Ｐゴシック" charset="0"/>
                <a:cs typeface="Times New Roman" charset="0"/>
              </a:rPr>
              <a:t>Postgraduate Tutor </a:t>
            </a:r>
          </a:p>
          <a:p>
            <a:pPr marL="363538" indent="-363538" algn="ctr" eaLnBrk="1" hangingPunct="1">
              <a:spcBef>
                <a:spcPts val="0"/>
              </a:spcBef>
              <a:spcAft>
                <a:spcPts val="0"/>
              </a:spcAft>
              <a:defRPr/>
            </a:pPr>
            <a:r>
              <a:rPr lang="en-GB" sz="1200" i="0" dirty="0">
                <a:solidFill>
                  <a:schemeClr val="tx2">
                    <a:lumMod val="60000"/>
                    <a:lumOff val="40000"/>
                  </a:schemeClr>
                </a:solidFill>
                <a:latin typeface="+mn-lt"/>
                <a:ea typeface="ＭＳ Ｐゴシック" charset="0"/>
                <a:cs typeface="Times New Roman" charset="0"/>
              </a:rPr>
              <a:t>t.ellis@imperial.ac.uk </a:t>
            </a:r>
          </a:p>
        </p:txBody>
      </p:sp>
      <p:sp>
        <p:nvSpPr>
          <p:cNvPr id="16" name="TextBox 15">
            <a:extLst>
              <a:ext uri="{FF2B5EF4-FFF2-40B4-BE49-F238E27FC236}">
                <a16:creationId xmlns:a16="http://schemas.microsoft.com/office/drawing/2014/main" xmlns="" id="{96B83E8F-BA6F-4288-A147-E484D0D8676C}"/>
              </a:ext>
            </a:extLst>
          </p:cNvPr>
          <p:cNvSpPr txBox="1"/>
          <p:nvPr/>
        </p:nvSpPr>
        <p:spPr>
          <a:xfrm>
            <a:off x="19050" y="5229225"/>
            <a:ext cx="1619250" cy="830263"/>
          </a:xfrm>
          <a:prstGeom prst="rect">
            <a:avLst/>
          </a:prstGeom>
          <a:noFill/>
        </p:spPr>
        <p:txBody>
          <a:bodyPr>
            <a:spAutoFit/>
          </a:bodyPr>
          <a:lstStyle/>
          <a:p>
            <a:pPr marL="363538" indent="-363538" eaLnBrk="1" hangingPunct="1">
              <a:spcBef>
                <a:spcPts val="0"/>
              </a:spcBef>
              <a:spcAft>
                <a:spcPts val="0"/>
              </a:spcAft>
              <a:defRPr/>
            </a:pPr>
            <a:r>
              <a:rPr lang="en-GB" sz="1200" b="1" i="0" dirty="0" smtClean="0">
                <a:solidFill>
                  <a:srgbClr val="040404"/>
                </a:solidFill>
                <a:latin typeface="+mn-lt"/>
                <a:ea typeface="ＭＳ Ｐゴシック" charset="0"/>
                <a:cs typeface="Times New Roman" charset="0"/>
              </a:rPr>
              <a:t>Mr. Martin </a:t>
            </a:r>
            <a:r>
              <a:rPr lang="en-GB" sz="1200" b="1" i="0" dirty="0">
                <a:solidFill>
                  <a:srgbClr val="040404"/>
                </a:solidFill>
                <a:latin typeface="+mn-lt"/>
                <a:ea typeface="ＭＳ Ｐゴシック" charset="0"/>
                <a:cs typeface="Times New Roman" charset="0"/>
              </a:rPr>
              <a:t>Holloway</a:t>
            </a:r>
          </a:p>
          <a:p>
            <a:pPr marL="363538" indent="-363538" eaLnBrk="1" hangingPunct="1">
              <a:spcBef>
                <a:spcPts val="0"/>
              </a:spcBef>
              <a:spcAft>
                <a:spcPts val="0"/>
              </a:spcAft>
              <a:defRPr/>
            </a:pPr>
            <a:r>
              <a:rPr lang="en-GB" sz="1200" i="0" dirty="0">
                <a:solidFill>
                  <a:srgbClr val="040404"/>
                </a:solidFill>
                <a:latin typeface="+mn-lt"/>
                <a:ea typeface="ＭＳ Ｐゴシック" charset="0"/>
                <a:cs typeface="Times New Roman" charset="0"/>
              </a:rPr>
              <a:t>Academic Tutor</a:t>
            </a:r>
          </a:p>
          <a:p>
            <a:pPr marL="363538" indent="-363538" eaLnBrk="1" hangingPunct="1">
              <a:spcBef>
                <a:spcPts val="0"/>
              </a:spcBef>
              <a:spcAft>
                <a:spcPts val="0"/>
              </a:spcAft>
              <a:defRPr/>
            </a:pPr>
            <a:r>
              <a:rPr lang="en-GB" sz="1200" i="0" dirty="0" err="1">
                <a:solidFill>
                  <a:srgbClr val="0000FF"/>
                </a:solidFill>
                <a:latin typeface="+mn-lt"/>
                <a:ea typeface="ＭＳ Ｐゴシック" charset="0"/>
                <a:cs typeface="Times New Roman" charset="0"/>
              </a:rPr>
              <a:t>m.holloway@imperial.ac.uk</a:t>
            </a:r>
            <a:endParaRPr lang="en-GB" sz="1200" i="0" dirty="0">
              <a:solidFill>
                <a:srgbClr val="0000FF"/>
              </a:solidFill>
              <a:latin typeface="+mn-lt"/>
              <a:ea typeface="ＭＳ Ｐゴシック" charset="0"/>
              <a:cs typeface="Times New Roman" charset="0"/>
            </a:endParaRPr>
          </a:p>
        </p:txBody>
      </p:sp>
      <p:sp>
        <p:nvSpPr>
          <p:cNvPr id="18" name="TextBox 17">
            <a:extLst>
              <a:ext uri="{FF2B5EF4-FFF2-40B4-BE49-F238E27FC236}">
                <a16:creationId xmlns:a16="http://schemas.microsoft.com/office/drawing/2014/main" xmlns="" id="{31BC0858-B69C-48B7-B67F-279F70E6093A}"/>
              </a:ext>
            </a:extLst>
          </p:cNvPr>
          <p:cNvSpPr txBox="1"/>
          <p:nvPr/>
        </p:nvSpPr>
        <p:spPr>
          <a:xfrm>
            <a:off x="6011863" y="4868863"/>
            <a:ext cx="1728787" cy="831850"/>
          </a:xfrm>
          <a:prstGeom prst="rect">
            <a:avLst/>
          </a:prstGeom>
          <a:noFill/>
        </p:spPr>
        <p:txBody>
          <a:bodyPr>
            <a:spAutoFit/>
          </a:bodyPr>
          <a:lstStyle/>
          <a:p>
            <a:pPr marL="363538" indent="-363538" algn="ctr" eaLnBrk="1" hangingPunct="1">
              <a:spcBef>
                <a:spcPts val="0"/>
              </a:spcBef>
              <a:spcAft>
                <a:spcPts val="0"/>
              </a:spcAft>
              <a:defRPr/>
            </a:pPr>
            <a:r>
              <a:rPr lang="en-GB" sz="1200" b="1" i="0" dirty="0" smtClean="0">
                <a:solidFill>
                  <a:srgbClr val="040404"/>
                </a:solidFill>
                <a:latin typeface="+mn-lt"/>
                <a:ea typeface="ＭＳ Ｐゴシック" charset="0"/>
                <a:cs typeface="Times New Roman" charset="0"/>
              </a:rPr>
              <a:t>Ms. Edit </a:t>
            </a:r>
            <a:r>
              <a:rPr lang="en-GB" sz="1200" b="1" i="0" dirty="0">
                <a:solidFill>
                  <a:srgbClr val="040404"/>
                </a:solidFill>
                <a:latin typeface="+mn-lt"/>
                <a:ea typeface="ＭＳ Ｐゴシック" charset="0"/>
                <a:cs typeface="Times New Roman" charset="0"/>
              </a:rPr>
              <a:t>Toth</a:t>
            </a:r>
          </a:p>
          <a:p>
            <a:pPr marL="363538" indent="-363538" algn="ctr" eaLnBrk="1" hangingPunct="1">
              <a:spcBef>
                <a:spcPts val="0"/>
              </a:spcBef>
              <a:spcAft>
                <a:spcPts val="0"/>
              </a:spcAft>
              <a:defRPr/>
            </a:pPr>
            <a:r>
              <a:rPr lang="en-GB" sz="1200" i="0" dirty="0">
                <a:solidFill>
                  <a:srgbClr val="040404"/>
                </a:solidFill>
                <a:latin typeface="+mn-lt"/>
                <a:ea typeface="ＭＳ Ｐゴシック" charset="0"/>
                <a:cs typeface="Times New Roman" charset="0"/>
              </a:rPr>
              <a:t>ICT +</a:t>
            </a:r>
          </a:p>
          <a:p>
            <a:pPr marL="363538" indent="-363538" algn="ctr" eaLnBrk="1" hangingPunct="1">
              <a:spcBef>
                <a:spcPts val="0"/>
              </a:spcBef>
              <a:spcAft>
                <a:spcPts val="0"/>
              </a:spcAft>
              <a:defRPr/>
            </a:pPr>
            <a:r>
              <a:rPr lang="en-GB" sz="1200" i="0" dirty="0">
                <a:solidFill>
                  <a:srgbClr val="040404"/>
                </a:solidFill>
                <a:latin typeface="+mn-lt"/>
                <a:ea typeface="ＭＳ Ｐゴシック" charset="0"/>
                <a:cs typeface="Times New Roman" charset="0"/>
              </a:rPr>
              <a:t>Computer Support</a:t>
            </a:r>
          </a:p>
          <a:p>
            <a:pPr marL="363538" indent="-363538" algn="ctr" eaLnBrk="1" hangingPunct="1">
              <a:spcBef>
                <a:spcPts val="0"/>
              </a:spcBef>
              <a:spcAft>
                <a:spcPts val="0"/>
              </a:spcAft>
              <a:defRPr/>
            </a:pPr>
            <a:r>
              <a:rPr lang="en-GB" sz="1200" i="0" dirty="0" err="1">
                <a:solidFill>
                  <a:srgbClr val="0000FF"/>
                </a:solidFill>
                <a:latin typeface="+mn-lt"/>
                <a:ea typeface="ＭＳ Ｐゴシック" charset="0"/>
                <a:cs typeface="Times New Roman" charset="0"/>
              </a:rPr>
              <a:t>e.toth@imperial.ac.uk</a:t>
            </a:r>
            <a:endParaRPr lang="en-GB" sz="1200" i="0" dirty="0">
              <a:solidFill>
                <a:srgbClr val="0000FF"/>
              </a:solidFill>
              <a:latin typeface="+mn-lt"/>
              <a:ea typeface="ＭＳ Ｐゴシック" charset="0"/>
              <a:cs typeface="Times New Roman" charset="0"/>
            </a:endParaRPr>
          </a:p>
        </p:txBody>
      </p:sp>
      <p:pic>
        <p:nvPicPr>
          <p:cNvPr id="7176" name="Picture 6"/>
          <p:cNvPicPr>
            <a:picLocks noChangeAspect="1"/>
          </p:cNvPicPr>
          <p:nvPr/>
        </p:nvPicPr>
        <p:blipFill>
          <a:blip r:embed="rId3">
            <a:extLst>
              <a:ext uri="{28A0092B-C50C-407E-A947-70E740481C1C}">
                <a14:useLocalDpi xmlns:a14="http://schemas.microsoft.com/office/drawing/2010/main" val="0"/>
              </a:ext>
            </a:extLst>
          </a:blip>
          <a:srcRect t="4993" b="11909"/>
          <a:stretch>
            <a:fillRect/>
          </a:stretch>
        </p:blipFill>
        <p:spPr bwMode="auto">
          <a:xfrm>
            <a:off x="1619250" y="5229225"/>
            <a:ext cx="11620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7"/>
          <p:cNvPicPr>
            <a:picLocks noChangeAspect="1"/>
          </p:cNvPicPr>
          <p:nvPr/>
        </p:nvPicPr>
        <p:blipFill>
          <a:blip r:embed="rId4">
            <a:extLst>
              <a:ext uri="{28A0092B-C50C-407E-A947-70E740481C1C}">
                <a14:useLocalDpi xmlns:a14="http://schemas.microsoft.com/office/drawing/2010/main" val="0"/>
              </a:ext>
            </a:extLst>
          </a:blip>
          <a:srcRect r="8063" b="14107"/>
          <a:stretch>
            <a:fillRect/>
          </a:stretch>
        </p:blipFill>
        <p:spPr bwMode="auto">
          <a:xfrm>
            <a:off x="7740650" y="4437063"/>
            <a:ext cx="1214438"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xmlns="" id="{5C1143C4-8C55-4E6F-8DD8-7988D94AA194}"/>
              </a:ext>
            </a:extLst>
          </p:cNvPr>
          <p:cNvSpPr txBox="1"/>
          <p:nvPr/>
        </p:nvSpPr>
        <p:spPr>
          <a:xfrm>
            <a:off x="2771775" y="1917427"/>
            <a:ext cx="1944688" cy="1008063"/>
          </a:xfrm>
          <a:prstGeom prst="rect">
            <a:avLst/>
          </a:prstGeom>
          <a:noFill/>
        </p:spPr>
        <p:txBody>
          <a:bodyPr>
            <a:spAutoFit/>
          </a:bodyPr>
          <a:lstStyle/>
          <a:p>
            <a:pPr marL="363538" indent="-363538" algn="ctr" eaLnBrk="1" hangingPunct="1">
              <a:spcBef>
                <a:spcPts val="0"/>
              </a:spcBef>
              <a:spcAft>
                <a:spcPts val="0"/>
              </a:spcAft>
              <a:defRPr/>
            </a:pPr>
            <a:r>
              <a:rPr lang="en-GB" sz="1200" b="1" i="0" dirty="0" err="1">
                <a:solidFill>
                  <a:srgbClr val="040404"/>
                </a:solidFill>
                <a:latin typeface="+mn-lt"/>
                <a:ea typeface="ＭＳ Ｐゴシック" charset="0"/>
                <a:cs typeface="Times New Roman" charset="0"/>
              </a:rPr>
              <a:t>Prof.</a:t>
            </a:r>
            <a:r>
              <a:rPr lang="en-GB" sz="1200" b="1" i="0" dirty="0">
                <a:solidFill>
                  <a:srgbClr val="040404"/>
                </a:solidFill>
                <a:latin typeface="+mn-lt"/>
                <a:ea typeface="ＭＳ Ｐゴシック" charset="0"/>
                <a:cs typeface="Times New Roman" charset="0"/>
              </a:rPr>
              <a:t> Etienne Burdet</a:t>
            </a:r>
          </a:p>
          <a:p>
            <a:pPr marL="363538" indent="-363538" algn="ctr" eaLnBrk="1" hangingPunct="1">
              <a:spcBef>
                <a:spcPts val="0"/>
              </a:spcBef>
              <a:spcAft>
                <a:spcPts val="0"/>
              </a:spcAft>
              <a:defRPr/>
            </a:pPr>
            <a:r>
              <a:rPr lang="en-GB" sz="1200" i="0" dirty="0">
                <a:solidFill>
                  <a:srgbClr val="040404"/>
                </a:solidFill>
                <a:latin typeface="+mn-lt"/>
                <a:ea typeface="ＭＳ Ｐゴシック" charset="0"/>
                <a:cs typeface="Times New Roman" charset="0"/>
              </a:rPr>
              <a:t>MSc Human &amp; Biological Robotics Programme Director</a:t>
            </a:r>
          </a:p>
          <a:p>
            <a:pPr marL="363538" indent="-363538" algn="ctr" eaLnBrk="1" hangingPunct="1">
              <a:spcBef>
                <a:spcPts val="0"/>
              </a:spcBef>
              <a:spcAft>
                <a:spcPts val="0"/>
              </a:spcAft>
              <a:defRPr/>
            </a:pPr>
            <a:r>
              <a:rPr lang="en-GB" sz="1200" i="0" dirty="0">
                <a:solidFill>
                  <a:srgbClr val="0000FF"/>
                </a:solidFill>
                <a:latin typeface="+mn-lt"/>
                <a:ea typeface="ＭＳ Ｐゴシック" charset="0"/>
                <a:cs typeface="Times New Roman" charset="0"/>
              </a:rPr>
              <a:t>e.burdet@imperial.ac.uk</a:t>
            </a:r>
          </a:p>
        </p:txBody>
      </p:sp>
      <p:pic>
        <p:nvPicPr>
          <p:cNvPr id="7179" name="Picture 16" descr="burdet"/>
          <p:cNvPicPr>
            <a:picLocks noChangeAspect="1" noChangeArrowheads="1"/>
          </p:cNvPicPr>
          <p:nvPr/>
        </p:nvPicPr>
        <p:blipFill>
          <a:blip r:embed="rId5">
            <a:extLst>
              <a:ext uri="{28A0092B-C50C-407E-A947-70E740481C1C}">
                <a14:useLocalDpi xmlns:a14="http://schemas.microsoft.com/office/drawing/2010/main" val="0"/>
              </a:ext>
            </a:extLst>
          </a:blip>
          <a:srcRect l="11581" t="7585" r="5260" b="5476"/>
          <a:stretch>
            <a:fillRect/>
          </a:stretch>
        </p:blipFill>
        <p:spPr bwMode="auto">
          <a:xfrm>
            <a:off x="4643438" y="1845990"/>
            <a:ext cx="1223962"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Box 18"/>
          <p:cNvSpPr txBox="1">
            <a:spLocks noChangeArrowheads="1"/>
          </p:cNvSpPr>
          <p:nvPr/>
        </p:nvSpPr>
        <p:spPr bwMode="auto">
          <a:xfrm>
            <a:off x="2699793" y="5229225"/>
            <a:ext cx="18864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algn="ctr" eaLnBrk="1" hangingPunct="1"/>
            <a:r>
              <a:rPr lang="en-GB" altLang="en-US" sz="1200" b="1" i="0" dirty="0" smtClean="0">
                <a:solidFill>
                  <a:srgbClr val="040404"/>
                </a:solidFill>
                <a:latin typeface="Arial" panose="020B0604020202020204" pitchFamily="34" charset="0"/>
                <a:cs typeface="Times New Roman" panose="02020603050405020304" pitchFamily="18" charset="0"/>
              </a:rPr>
              <a:t>Ms. Louise </a:t>
            </a:r>
            <a:r>
              <a:rPr lang="en-GB" altLang="en-US" sz="1200" b="1" i="0" dirty="0">
                <a:solidFill>
                  <a:srgbClr val="040404"/>
                </a:solidFill>
                <a:latin typeface="Arial" panose="020B0604020202020204" pitchFamily="34" charset="0"/>
                <a:cs typeface="Times New Roman" panose="02020603050405020304" pitchFamily="18" charset="0"/>
              </a:rPr>
              <a:t>O’Sullivan</a:t>
            </a:r>
          </a:p>
          <a:p>
            <a:pPr algn="ctr" eaLnBrk="1" hangingPunct="1"/>
            <a:r>
              <a:rPr lang="en-GB" altLang="en-US" sz="1200" i="0" dirty="0">
                <a:solidFill>
                  <a:srgbClr val="040404"/>
                </a:solidFill>
                <a:latin typeface="Arial" panose="020B0604020202020204" pitchFamily="34" charset="0"/>
                <a:cs typeface="Times New Roman" panose="02020603050405020304" pitchFamily="18" charset="0"/>
              </a:rPr>
              <a:t>Head of Student Programmes </a:t>
            </a:r>
            <a:endParaRPr lang="en-GB" altLang="en-US" sz="1200" i="0" dirty="0">
              <a:solidFill>
                <a:srgbClr val="0000FF"/>
              </a:solidFill>
              <a:latin typeface="Arial" panose="020B0604020202020204" pitchFamily="34" charset="0"/>
              <a:cs typeface="Times New Roman" panose="02020603050405020304" pitchFamily="18" charset="0"/>
            </a:endParaRPr>
          </a:p>
        </p:txBody>
      </p:sp>
      <p:pic>
        <p:nvPicPr>
          <p:cNvPr id="7181" name="Picture 2" descr="louise_o'sulliv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5229225"/>
            <a:ext cx="12922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19250" y="1845990"/>
            <a:ext cx="122396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19250" y="3573190"/>
            <a:ext cx="122396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8" descr="Le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3438" y="3573190"/>
            <a:ext cx="122396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8" descr="Sandra Rosco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40650" y="242093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940425" y="2708275"/>
            <a:ext cx="1944688" cy="1016000"/>
          </a:xfrm>
          <a:prstGeom prst="rect">
            <a:avLst/>
          </a:prstGeom>
          <a:noFill/>
        </p:spPr>
        <p:txBody>
          <a:bodyPr>
            <a:spAutoFit/>
          </a:bodyPr>
          <a:lstStyle/>
          <a:p>
            <a:pPr marL="363538" indent="-363538">
              <a:spcBef>
                <a:spcPts val="0"/>
              </a:spcBef>
              <a:spcAft>
                <a:spcPts val="0"/>
              </a:spcAft>
              <a:defRPr/>
            </a:pPr>
            <a:r>
              <a:rPr lang="en-US" sz="1200" b="1" i="0" dirty="0" smtClean="0">
                <a:solidFill>
                  <a:srgbClr val="040404"/>
                </a:solidFill>
                <a:latin typeface="+mn-lt"/>
              </a:rPr>
              <a:t>Ms. Sandra </a:t>
            </a:r>
            <a:r>
              <a:rPr lang="en-US" sz="1200" b="1" i="0" dirty="0">
                <a:solidFill>
                  <a:srgbClr val="040404"/>
                </a:solidFill>
                <a:latin typeface="+mn-lt"/>
              </a:rPr>
              <a:t>Roscoe</a:t>
            </a:r>
          </a:p>
          <a:p>
            <a:pPr marL="363538" indent="-363538">
              <a:spcBef>
                <a:spcPts val="0"/>
              </a:spcBef>
              <a:spcAft>
                <a:spcPts val="0"/>
              </a:spcAft>
              <a:defRPr/>
            </a:pPr>
            <a:r>
              <a:rPr lang="en-US" sz="1200" i="0" dirty="0">
                <a:solidFill>
                  <a:srgbClr val="040404"/>
                </a:solidFill>
                <a:latin typeface="+mn-lt"/>
              </a:rPr>
              <a:t>Student Wellbeing Adviser</a:t>
            </a:r>
          </a:p>
          <a:p>
            <a:pPr marL="363538" indent="-363538">
              <a:spcBef>
                <a:spcPts val="0"/>
              </a:spcBef>
              <a:spcAft>
                <a:spcPts val="0"/>
              </a:spcAft>
              <a:defRPr/>
            </a:pPr>
            <a:r>
              <a:rPr lang="en-US" sz="1200" i="0" dirty="0">
                <a:solidFill>
                  <a:srgbClr val="040404"/>
                </a:solidFill>
                <a:latin typeface="+mn-lt"/>
                <a:hlinkClick r:id="rId11"/>
              </a:rPr>
              <a:t>s.roscoe@imperial.ac.uk</a:t>
            </a:r>
            <a:endParaRPr lang="en-US" sz="1200" i="0" dirty="0">
              <a:solidFill>
                <a:srgbClr val="040404"/>
              </a:solidFill>
              <a:latin typeface="+mn-lt"/>
            </a:endParaRPr>
          </a:p>
          <a:p>
            <a:pPr marL="363538" indent="-363538">
              <a:spcBef>
                <a:spcPts val="0"/>
              </a:spcBef>
              <a:spcAft>
                <a:spcPts val="0"/>
              </a:spcAft>
              <a:defRPr/>
            </a:pPr>
            <a:endParaRPr lang="en-US" sz="1200" i="0" dirty="0">
              <a:solidFill>
                <a:srgbClr val="040404"/>
              </a:solidFill>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p:txBody>
          <a:bodyPr/>
          <a:lstStyle/>
          <a:p>
            <a:r>
              <a:rPr lang="en-GB" altLang="en-US" dirty="0" smtClean="0"/>
              <a:t>Medical Physics stream (27.6%)</a:t>
            </a:r>
          </a:p>
        </p:txBody>
      </p:sp>
      <p:sp>
        <p:nvSpPr>
          <p:cNvPr id="9" name="TextBox 8">
            <a:extLst>
              <a:ext uri="{FF2B5EF4-FFF2-40B4-BE49-F238E27FC236}">
                <a16:creationId xmlns:a16="http://schemas.microsoft.com/office/drawing/2014/main" xmlns="" id="{E10FD87F-B648-449F-86EF-C553527AF201}"/>
              </a:ext>
            </a:extLst>
          </p:cNvPr>
          <p:cNvSpPr txBox="1"/>
          <p:nvPr/>
        </p:nvSpPr>
        <p:spPr>
          <a:xfrm>
            <a:off x="755576" y="2132856"/>
            <a:ext cx="7848872" cy="3554819"/>
          </a:xfrm>
          <a:prstGeom prst="rect">
            <a:avLst/>
          </a:prstGeom>
          <a:noFill/>
        </p:spPr>
        <p:txBody>
          <a:bodyPr wrap="square">
            <a:spAutoFit/>
          </a:bodyPr>
          <a:lstStyle/>
          <a:p>
            <a:pPr marL="363538" indent="-363538" eaLnBrk="1" hangingPunct="1">
              <a:spcBef>
                <a:spcPts val="600"/>
              </a:spcBef>
              <a:spcAft>
                <a:spcPts val="0"/>
              </a:spcAft>
              <a:defRPr/>
            </a:pPr>
            <a:r>
              <a:rPr lang="en-GB" sz="1800" b="1" i="0" dirty="0" smtClean="0">
                <a:solidFill>
                  <a:schemeClr val="tx2"/>
                </a:solidFill>
                <a:latin typeface="+mn-lt"/>
                <a:ea typeface="ＭＳ Ｐゴシック" charset="0"/>
                <a:cs typeface="Times New Roman" charset="0"/>
              </a:rPr>
              <a:t>Core </a:t>
            </a:r>
            <a:r>
              <a:rPr lang="en-GB" sz="1800" b="1" i="0" dirty="0">
                <a:solidFill>
                  <a:schemeClr val="tx2"/>
                </a:solidFill>
                <a:latin typeface="+mn-lt"/>
                <a:ea typeface="ＭＳ Ｐゴシック" charset="0"/>
                <a:cs typeface="Times New Roman" charset="0"/>
              </a:rPr>
              <a:t>modules</a:t>
            </a:r>
            <a:r>
              <a:rPr lang="en-GB" sz="1800" b="1" i="0" dirty="0" smtClean="0">
                <a:solidFill>
                  <a:schemeClr val="tx2"/>
                </a:solidFill>
                <a:latin typeface="+mn-lt"/>
                <a:ea typeface="ＭＳ Ｐゴシック" charset="0"/>
                <a:cs typeface="Times New Roman" charset="0"/>
              </a:rPr>
              <a:t>:</a:t>
            </a:r>
            <a:endParaRPr lang="en-GB" sz="1800" b="1" i="0" dirty="0">
              <a:solidFill>
                <a:schemeClr val="tx2"/>
              </a:solidFill>
              <a:latin typeface="+mn-lt"/>
              <a:ea typeface="ＭＳ Ｐゴシック" charset="0"/>
              <a:cs typeface="Times New Roman" charset="0"/>
            </a:endParaRPr>
          </a:p>
          <a:p>
            <a:pPr marL="363538" indent="-363538" eaLnBrk="1" hangingPunct="1">
              <a:spcBef>
                <a:spcPts val="600"/>
              </a:spcBef>
              <a:spcAft>
                <a:spcPts val="0"/>
              </a:spcAft>
              <a:defRPr/>
            </a:pPr>
            <a:r>
              <a:rPr lang="en-GB" sz="1800" i="0" dirty="0">
                <a:solidFill>
                  <a:schemeClr val="tx2"/>
                </a:solidFill>
                <a:latin typeface="+mn-lt"/>
                <a:ea typeface="ＭＳ Ｐゴシック" charset="0"/>
                <a:cs typeface="Times New Roman" charset="0"/>
              </a:rPr>
              <a:t>BE9-MAPMDA Advanced Physiological Monitoring and Data Analysis</a:t>
            </a:r>
          </a:p>
          <a:p>
            <a:pPr marL="363538" indent="-363538" eaLnBrk="1" hangingPunct="1">
              <a:spcBef>
                <a:spcPts val="600"/>
              </a:spcBef>
              <a:spcAft>
                <a:spcPts val="0"/>
              </a:spcAft>
              <a:defRPr/>
            </a:pPr>
            <a:r>
              <a:rPr lang="en-GB" sz="1800" i="0" dirty="0" smtClean="0">
                <a:solidFill>
                  <a:schemeClr val="tx2"/>
                </a:solidFill>
                <a:latin typeface="+mn-lt"/>
                <a:ea typeface="ＭＳ Ｐゴシック" charset="0"/>
                <a:cs typeface="Times New Roman" charset="0"/>
              </a:rPr>
              <a:t>BE3-HIPR </a:t>
            </a:r>
            <a:r>
              <a:rPr lang="en-GB" sz="1800" i="0" dirty="0">
                <a:solidFill>
                  <a:schemeClr val="tx2"/>
                </a:solidFill>
                <a:latin typeface="+mn-lt"/>
                <a:ea typeface="ＭＳ Ｐゴシック" charset="0"/>
                <a:cs typeface="Times New Roman" charset="0"/>
              </a:rPr>
              <a:t>Image Processing</a:t>
            </a:r>
          </a:p>
          <a:p>
            <a:pPr marL="363538" indent="-363538" eaLnBrk="1" hangingPunct="1">
              <a:spcBef>
                <a:spcPts val="600"/>
              </a:spcBef>
              <a:spcAft>
                <a:spcPts val="0"/>
              </a:spcAft>
              <a:defRPr/>
            </a:pPr>
            <a:r>
              <a:rPr lang="en-GB" sz="1800" i="0" dirty="0" smtClean="0">
                <a:solidFill>
                  <a:schemeClr val="tx2"/>
                </a:solidFill>
                <a:latin typeface="+mn-lt"/>
                <a:ea typeface="ＭＳ Ｐゴシック" charset="0"/>
                <a:cs typeface="Times New Roman" charset="0"/>
              </a:rPr>
              <a:t>BE9-MMTI </a:t>
            </a:r>
            <a:r>
              <a:rPr lang="en-GB" sz="1800" i="0" dirty="0">
                <a:solidFill>
                  <a:schemeClr val="tx2"/>
                </a:solidFill>
                <a:latin typeface="+mn-lt"/>
                <a:ea typeface="ＭＳ Ｐゴシック" charset="0"/>
                <a:cs typeface="Times New Roman" charset="0"/>
              </a:rPr>
              <a:t>Non-ionising Functional and Tissue Imaging</a:t>
            </a:r>
          </a:p>
          <a:p>
            <a:pPr marL="363538" indent="-363538" eaLnBrk="1" hangingPunct="1">
              <a:spcBef>
                <a:spcPts val="600"/>
              </a:spcBef>
              <a:spcAft>
                <a:spcPts val="0"/>
              </a:spcAft>
              <a:defRPr/>
            </a:pPr>
            <a:r>
              <a:rPr lang="en-GB" sz="1800" i="0" dirty="0" smtClean="0">
                <a:solidFill>
                  <a:schemeClr val="tx2"/>
                </a:solidFill>
                <a:latin typeface="+mn-lt"/>
                <a:ea typeface="ＭＳ Ｐゴシック" charset="0"/>
                <a:cs typeface="Times New Roman" charset="0"/>
              </a:rPr>
              <a:t>BE9-MFIMG </a:t>
            </a:r>
            <a:r>
              <a:rPr lang="en-GB" sz="1800" i="0" dirty="0">
                <a:solidFill>
                  <a:schemeClr val="tx2"/>
                </a:solidFill>
                <a:latin typeface="+mn-lt"/>
                <a:ea typeface="ＭＳ Ｐゴシック" charset="0"/>
                <a:cs typeface="Times New Roman" charset="0"/>
              </a:rPr>
              <a:t>Ionising Tissue &amp; Flow Imaging</a:t>
            </a:r>
          </a:p>
          <a:p>
            <a:pPr marL="363538" indent="-363538" eaLnBrk="1" hangingPunct="1">
              <a:spcBef>
                <a:spcPts val="600"/>
              </a:spcBef>
              <a:spcAft>
                <a:spcPts val="0"/>
              </a:spcAft>
              <a:defRPr/>
            </a:pPr>
            <a:endParaRPr lang="en-GB" sz="1800" b="1" i="0" dirty="0">
              <a:solidFill>
                <a:schemeClr val="tx2"/>
              </a:solidFill>
              <a:latin typeface="+mn-lt"/>
              <a:ea typeface="ＭＳ Ｐゴシック" charset="0"/>
              <a:cs typeface="Times New Roman" charset="0"/>
            </a:endParaRPr>
          </a:p>
          <a:p>
            <a:pPr marL="363538" indent="-363538" eaLnBrk="1" hangingPunct="1">
              <a:spcBef>
                <a:spcPts val="600"/>
              </a:spcBef>
              <a:spcAft>
                <a:spcPts val="0"/>
              </a:spcAft>
              <a:defRPr/>
            </a:pPr>
            <a:r>
              <a:rPr lang="en-GB" sz="1800" b="1" i="0" dirty="0">
                <a:solidFill>
                  <a:schemeClr val="tx2"/>
                </a:solidFill>
                <a:latin typeface="+mn-lt"/>
                <a:ea typeface="ＭＳ Ｐゴシック" charset="0"/>
                <a:cs typeface="Times New Roman" charset="0"/>
              </a:rPr>
              <a:t>Elective modules (choose one</a:t>
            </a:r>
            <a:r>
              <a:rPr lang="en-GB" sz="1800" b="1" i="0" dirty="0" smtClean="0">
                <a:solidFill>
                  <a:schemeClr val="tx2"/>
                </a:solidFill>
                <a:latin typeface="+mn-lt"/>
                <a:ea typeface="ＭＳ Ｐゴシック" charset="0"/>
                <a:cs typeface="Times New Roman" charset="0"/>
              </a:rPr>
              <a:t>):</a:t>
            </a:r>
            <a:endParaRPr lang="en-GB" sz="1800" b="1" i="0" dirty="0">
              <a:solidFill>
                <a:schemeClr val="tx2"/>
              </a:solidFill>
              <a:latin typeface="+mn-lt"/>
              <a:ea typeface="ＭＳ Ｐゴシック" charset="0"/>
              <a:cs typeface="Times New Roman" charset="0"/>
            </a:endParaRPr>
          </a:p>
          <a:p>
            <a:pPr marL="363538" indent="-363538" eaLnBrk="1" hangingPunct="1">
              <a:spcBef>
                <a:spcPts val="600"/>
              </a:spcBef>
              <a:spcAft>
                <a:spcPts val="0"/>
              </a:spcAft>
              <a:defRPr/>
            </a:pPr>
            <a:r>
              <a:rPr lang="en-GB" sz="1800" i="0" dirty="0">
                <a:solidFill>
                  <a:schemeClr val="tx2"/>
                </a:solidFill>
                <a:latin typeface="+mn-lt"/>
                <a:ea typeface="ＭＳ Ｐゴシック" charset="0"/>
                <a:cs typeface="Times New Roman" charset="0"/>
              </a:rPr>
              <a:t>BE9-MMB Mathematical Methods for Bioengineers</a:t>
            </a:r>
          </a:p>
          <a:p>
            <a:pPr marL="363538" indent="-363538" eaLnBrk="1" hangingPunct="1">
              <a:spcBef>
                <a:spcPts val="600"/>
              </a:spcBef>
              <a:spcAft>
                <a:spcPts val="0"/>
              </a:spcAft>
              <a:defRPr/>
            </a:pPr>
            <a:r>
              <a:rPr lang="en-GB" sz="1800" i="0" dirty="0" smtClean="0">
                <a:solidFill>
                  <a:schemeClr val="tx2"/>
                </a:solidFill>
                <a:latin typeface="+mn-lt"/>
                <a:ea typeface="ＭＳ Ｐゴシック" charset="0"/>
                <a:cs typeface="Times New Roman" charset="0"/>
              </a:rPr>
              <a:t>BE9-MINS </a:t>
            </a:r>
            <a:r>
              <a:rPr lang="en-GB" sz="1800" i="0" dirty="0">
                <a:solidFill>
                  <a:schemeClr val="tx2"/>
                </a:solidFill>
                <a:latin typeface="+mn-lt"/>
                <a:ea typeface="ＭＳ Ｐゴシック" charset="0"/>
                <a:cs typeface="Times New Roman" charset="0"/>
              </a:rPr>
              <a:t>Neuroscience</a:t>
            </a:r>
          </a:p>
          <a:p>
            <a:pPr marL="363538" indent="-363538" eaLnBrk="1" hangingPunct="1">
              <a:spcBef>
                <a:spcPts val="600"/>
              </a:spcBef>
              <a:spcAft>
                <a:spcPts val="0"/>
              </a:spcAft>
              <a:defRPr/>
            </a:pPr>
            <a:r>
              <a:rPr lang="en-GB" sz="1800" i="0" dirty="0" smtClean="0">
                <a:solidFill>
                  <a:schemeClr val="tx2"/>
                </a:solidFill>
                <a:latin typeface="+mn-lt"/>
                <a:ea typeface="ＭＳ Ｐゴシック" charset="0"/>
                <a:cs typeface="Times New Roman" charset="0"/>
              </a:rPr>
              <a:t>BE9-MECT </a:t>
            </a:r>
            <a:r>
              <a:rPr lang="en-GB" sz="1800" i="0" dirty="0">
                <a:solidFill>
                  <a:schemeClr val="tx2"/>
                </a:solidFill>
                <a:latin typeface="+mn-lt"/>
                <a:ea typeface="ＭＳ Ｐゴシック" charset="0"/>
                <a:cs typeface="Times New Roman" charset="0"/>
              </a:rPr>
              <a:t>Engineering in Cancer Therapy</a:t>
            </a:r>
          </a:p>
        </p:txBody>
      </p:sp>
    </p:spTree>
    <p:extLst>
      <p:ext uri="{BB962C8B-B14F-4D97-AF65-F5344CB8AC3E}">
        <p14:creationId xmlns:p14="http://schemas.microsoft.com/office/powerpoint/2010/main" val="586228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p:txBody>
          <a:bodyPr/>
          <a:lstStyle/>
          <a:p>
            <a:r>
              <a:rPr lang="en-GB" altLang="en-US" dirty="0" err="1" smtClean="0"/>
              <a:t>Neurotechnology</a:t>
            </a:r>
            <a:r>
              <a:rPr lang="en-GB" altLang="en-US" dirty="0"/>
              <a:t> </a:t>
            </a:r>
            <a:r>
              <a:rPr lang="en-GB" altLang="en-US" dirty="0" smtClean="0"/>
              <a:t>stream (27.6%)</a:t>
            </a:r>
          </a:p>
        </p:txBody>
      </p:sp>
      <p:sp>
        <p:nvSpPr>
          <p:cNvPr id="9" name="TextBox 8">
            <a:extLst>
              <a:ext uri="{FF2B5EF4-FFF2-40B4-BE49-F238E27FC236}">
                <a16:creationId xmlns:a16="http://schemas.microsoft.com/office/drawing/2014/main" xmlns="" id="{E10FD87F-B648-449F-86EF-C553527AF201}"/>
              </a:ext>
            </a:extLst>
          </p:cNvPr>
          <p:cNvSpPr txBox="1"/>
          <p:nvPr/>
        </p:nvSpPr>
        <p:spPr>
          <a:xfrm>
            <a:off x="755576" y="1772816"/>
            <a:ext cx="7848872" cy="3908762"/>
          </a:xfrm>
          <a:prstGeom prst="rect">
            <a:avLst/>
          </a:prstGeom>
          <a:noFill/>
        </p:spPr>
        <p:txBody>
          <a:bodyPr wrap="square">
            <a:spAutoFit/>
          </a:bodyPr>
          <a:lstStyle/>
          <a:p>
            <a:pPr marL="363538" indent="-363538" eaLnBrk="1" hangingPunct="1">
              <a:spcBef>
                <a:spcPts val="600"/>
              </a:spcBef>
              <a:spcAft>
                <a:spcPts val="0"/>
              </a:spcAft>
              <a:defRPr/>
            </a:pPr>
            <a:r>
              <a:rPr lang="en-GB" sz="1800" b="1" i="0" dirty="0" smtClean="0">
                <a:solidFill>
                  <a:schemeClr val="tx2"/>
                </a:solidFill>
                <a:latin typeface="+mn-lt"/>
                <a:ea typeface="ＭＳ Ｐゴシック" charset="0"/>
                <a:cs typeface="Times New Roman" charset="0"/>
              </a:rPr>
              <a:t>Core </a:t>
            </a:r>
            <a:r>
              <a:rPr lang="en-GB" sz="1800" b="1" i="0" dirty="0">
                <a:solidFill>
                  <a:schemeClr val="tx2"/>
                </a:solidFill>
                <a:latin typeface="+mn-lt"/>
                <a:ea typeface="ＭＳ Ｐゴシック" charset="0"/>
                <a:cs typeface="Times New Roman" charset="0"/>
              </a:rPr>
              <a:t>modules:</a:t>
            </a:r>
          </a:p>
          <a:p>
            <a:pPr marL="363538" indent="-363538" eaLnBrk="1" hangingPunct="1">
              <a:spcBef>
                <a:spcPts val="600"/>
              </a:spcBef>
              <a:spcAft>
                <a:spcPts val="0"/>
              </a:spcAft>
              <a:defRPr/>
            </a:pPr>
            <a:r>
              <a:rPr lang="en-GB" sz="1800" i="0" dirty="0" smtClean="0">
                <a:solidFill>
                  <a:schemeClr val="tx2"/>
                </a:solidFill>
                <a:latin typeface="+mn-lt"/>
                <a:ea typeface="ＭＳ Ｐゴシック" charset="0"/>
                <a:cs typeface="Times New Roman" charset="0"/>
              </a:rPr>
              <a:t>BE9-MBMI </a:t>
            </a:r>
            <a:r>
              <a:rPr lang="en-GB" sz="1800" i="0" dirty="0">
                <a:solidFill>
                  <a:schemeClr val="tx2"/>
                </a:solidFill>
                <a:latin typeface="+mn-lt"/>
                <a:ea typeface="ＭＳ Ｐゴシック" charset="0"/>
                <a:cs typeface="Times New Roman" charset="0"/>
              </a:rPr>
              <a:t>Brain Machine Interfaces</a:t>
            </a:r>
          </a:p>
          <a:p>
            <a:pPr marL="363538" indent="-363538" eaLnBrk="1" hangingPunct="1">
              <a:spcBef>
                <a:spcPts val="600"/>
              </a:spcBef>
              <a:spcAft>
                <a:spcPts val="0"/>
              </a:spcAft>
              <a:defRPr/>
            </a:pPr>
            <a:r>
              <a:rPr lang="en-GB" sz="1800" i="0" dirty="0" smtClean="0">
                <a:solidFill>
                  <a:schemeClr val="tx2"/>
                </a:solidFill>
                <a:latin typeface="+mn-lt"/>
                <a:ea typeface="ＭＳ Ｐゴシック" charset="0"/>
                <a:cs typeface="Times New Roman" charset="0"/>
              </a:rPr>
              <a:t>BE9-MMB </a:t>
            </a:r>
            <a:r>
              <a:rPr lang="en-GB" sz="1800" i="0" dirty="0">
                <a:solidFill>
                  <a:schemeClr val="tx2"/>
                </a:solidFill>
                <a:latin typeface="+mn-lt"/>
                <a:ea typeface="ＭＳ Ｐゴシック" charset="0"/>
                <a:cs typeface="Times New Roman" charset="0"/>
              </a:rPr>
              <a:t>Mathematical Methods for Bioengineers</a:t>
            </a:r>
          </a:p>
          <a:p>
            <a:pPr marL="363538" indent="-363538" eaLnBrk="1" hangingPunct="1">
              <a:spcBef>
                <a:spcPts val="600"/>
              </a:spcBef>
              <a:spcAft>
                <a:spcPts val="0"/>
              </a:spcAft>
              <a:defRPr/>
            </a:pPr>
            <a:r>
              <a:rPr lang="en-GB" sz="1800" i="0" dirty="0" smtClean="0">
                <a:solidFill>
                  <a:schemeClr val="tx2"/>
                </a:solidFill>
                <a:latin typeface="+mn-lt"/>
                <a:ea typeface="ＭＳ Ｐゴシック" charset="0"/>
                <a:cs typeface="Times New Roman" charset="0"/>
              </a:rPr>
              <a:t>BE9-MINS </a:t>
            </a:r>
            <a:r>
              <a:rPr lang="en-GB" sz="1800" i="0" dirty="0">
                <a:solidFill>
                  <a:schemeClr val="tx2"/>
                </a:solidFill>
                <a:latin typeface="+mn-lt"/>
                <a:ea typeface="ＭＳ Ｐゴシック" charset="0"/>
                <a:cs typeface="Times New Roman" charset="0"/>
              </a:rPr>
              <a:t>Neuroscience</a:t>
            </a:r>
          </a:p>
          <a:p>
            <a:pPr marL="363538" indent="-363538" eaLnBrk="1" hangingPunct="1">
              <a:spcBef>
                <a:spcPts val="600"/>
              </a:spcBef>
              <a:spcAft>
                <a:spcPts val="0"/>
              </a:spcAft>
              <a:defRPr/>
            </a:pPr>
            <a:endParaRPr lang="en-GB" sz="1800" b="1" i="0" dirty="0">
              <a:solidFill>
                <a:schemeClr val="tx2"/>
              </a:solidFill>
              <a:latin typeface="+mn-lt"/>
              <a:ea typeface="ＭＳ Ｐゴシック" charset="0"/>
              <a:cs typeface="Times New Roman" charset="0"/>
            </a:endParaRPr>
          </a:p>
          <a:p>
            <a:pPr marL="363538" indent="-363538" eaLnBrk="1" hangingPunct="1">
              <a:spcBef>
                <a:spcPts val="600"/>
              </a:spcBef>
              <a:spcAft>
                <a:spcPts val="0"/>
              </a:spcAft>
              <a:defRPr/>
            </a:pPr>
            <a:r>
              <a:rPr lang="en-GB" sz="1800" b="1" i="0" dirty="0">
                <a:solidFill>
                  <a:schemeClr val="tx2"/>
                </a:solidFill>
                <a:latin typeface="+mn-lt"/>
                <a:ea typeface="ＭＳ Ｐゴシック" charset="0"/>
                <a:cs typeface="Times New Roman" charset="0"/>
              </a:rPr>
              <a:t>Elective modules (choose two):</a:t>
            </a:r>
          </a:p>
          <a:p>
            <a:pPr marL="363538" indent="-363538" eaLnBrk="1" hangingPunct="1">
              <a:spcBef>
                <a:spcPts val="600"/>
              </a:spcBef>
              <a:spcAft>
                <a:spcPts val="0"/>
              </a:spcAft>
              <a:defRPr/>
            </a:pPr>
            <a:r>
              <a:rPr lang="en-GB" sz="1800" i="0" dirty="0" smtClean="0">
                <a:solidFill>
                  <a:schemeClr val="tx2"/>
                </a:solidFill>
                <a:latin typeface="+mn-lt"/>
                <a:ea typeface="ＭＳ Ｐゴシック" charset="0"/>
                <a:cs typeface="Times New Roman" charset="0"/>
              </a:rPr>
              <a:t>BE9-MCNS </a:t>
            </a:r>
            <a:r>
              <a:rPr lang="en-GB" sz="1800" i="0" dirty="0">
                <a:solidFill>
                  <a:schemeClr val="tx2"/>
                </a:solidFill>
                <a:latin typeface="+mn-lt"/>
                <a:ea typeface="ＭＳ Ｐゴシック" charset="0"/>
                <a:cs typeface="Times New Roman" charset="0"/>
              </a:rPr>
              <a:t>Computational Neuroscience*</a:t>
            </a:r>
          </a:p>
          <a:p>
            <a:pPr marL="363538" indent="-363538" eaLnBrk="1" hangingPunct="1">
              <a:spcBef>
                <a:spcPts val="600"/>
              </a:spcBef>
              <a:spcAft>
                <a:spcPts val="0"/>
              </a:spcAft>
              <a:defRPr/>
            </a:pPr>
            <a:r>
              <a:rPr lang="en-GB" sz="1800" i="0" dirty="0" smtClean="0">
                <a:solidFill>
                  <a:schemeClr val="tx2"/>
                </a:solidFill>
                <a:latin typeface="+mn-lt"/>
                <a:ea typeface="ＭＳ Ｐゴシック" charset="0"/>
                <a:cs typeface="Times New Roman" charset="0"/>
              </a:rPr>
              <a:t>BE9-MBBB </a:t>
            </a:r>
            <a:r>
              <a:rPr lang="en-GB" sz="1800" i="0" dirty="0">
                <a:solidFill>
                  <a:schemeClr val="tx2"/>
                </a:solidFill>
                <a:latin typeface="+mn-lt"/>
                <a:ea typeface="ＭＳ Ｐゴシック" charset="0"/>
                <a:cs typeface="Times New Roman" charset="0"/>
              </a:rPr>
              <a:t>Bits, Brains and Behaviours*</a:t>
            </a:r>
          </a:p>
          <a:p>
            <a:pPr marL="363538" indent="-363538" eaLnBrk="1" hangingPunct="1">
              <a:spcBef>
                <a:spcPts val="600"/>
              </a:spcBef>
              <a:spcAft>
                <a:spcPts val="0"/>
              </a:spcAft>
              <a:defRPr/>
            </a:pPr>
            <a:r>
              <a:rPr lang="en-GB" sz="1800" i="0" dirty="0" smtClean="0">
                <a:solidFill>
                  <a:schemeClr val="tx2"/>
                </a:solidFill>
                <a:latin typeface="+mn-lt"/>
                <a:ea typeface="ＭＳ Ｐゴシック" charset="0"/>
                <a:cs typeface="Times New Roman" charset="0"/>
              </a:rPr>
              <a:t>BE9-MHNCL </a:t>
            </a:r>
            <a:r>
              <a:rPr lang="en-GB" sz="1800" i="0" dirty="0">
                <a:solidFill>
                  <a:schemeClr val="tx2"/>
                </a:solidFill>
                <a:latin typeface="+mn-lt"/>
                <a:ea typeface="ＭＳ Ｐゴシック" charset="0"/>
                <a:cs typeface="Times New Roman" charset="0"/>
              </a:rPr>
              <a:t>Human </a:t>
            </a:r>
            <a:r>
              <a:rPr lang="en-GB" sz="1800" i="0" dirty="0" err="1">
                <a:solidFill>
                  <a:schemeClr val="tx2"/>
                </a:solidFill>
                <a:latin typeface="+mn-lt"/>
                <a:ea typeface="ＭＳ Ｐゴシック" charset="0"/>
                <a:cs typeface="Times New Roman" charset="0"/>
              </a:rPr>
              <a:t>Neuromechanical</a:t>
            </a:r>
            <a:r>
              <a:rPr lang="en-GB" sz="1800" i="0" dirty="0">
                <a:solidFill>
                  <a:schemeClr val="tx2"/>
                </a:solidFill>
                <a:latin typeface="+mn-lt"/>
                <a:ea typeface="ＭＳ Ｐゴシック" charset="0"/>
                <a:cs typeface="Times New Roman" charset="0"/>
              </a:rPr>
              <a:t> Control and Learning</a:t>
            </a:r>
          </a:p>
          <a:p>
            <a:pPr marL="363538" indent="-363538" eaLnBrk="1" hangingPunct="1">
              <a:spcBef>
                <a:spcPts val="600"/>
              </a:spcBef>
              <a:spcAft>
                <a:spcPts val="0"/>
              </a:spcAft>
              <a:defRPr/>
            </a:pPr>
            <a:r>
              <a:rPr lang="en-GB" sz="1800" i="0" dirty="0" smtClean="0">
                <a:solidFill>
                  <a:schemeClr val="tx2"/>
                </a:solidFill>
                <a:latin typeface="+mn-lt"/>
                <a:ea typeface="ＭＳ Ｐゴシック" charset="0"/>
                <a:cs typeface="Times New Roman" charset="0"/>
              </a:rPr>
              <a:t>BE9-MHASP </a:t>
            </a:r>
            <a:r>
              <a:rPr lang="en-GB" sz="1800" i="0" dirty="0">
                <a:solidFill>
                  <a:schemeClr val="tx2"/>
                </a:solidFill>
                <a:latin typeface="+mn-lt"/>
                <a:ea typeface="ＭＳ Ｐゴシック" charset="0"/>
                <a:cs typeface="Times New Roman" charset="0"/>
              </a:rPr>
              <a:t>Hearing and Speech Processing</a:t>
            </a:r>
          </a:p>
          <a:p>
            <a:pPr marL="363538" indent="-363538" eaLnBrk="1" hangingPunct="1">
              <a:spcBef>
                <a:spcPts val="600"/>
              </a:spcBef>
              <a:spcAft>
                <a:spcPts val="0"/>
              </a:spcAft>
              <a:defRPr/>
            </a:pPr>
            <a:r>
              <a:rPr lang="en-GB" sz="1800" i="0" dirty="0" smtClean="0">
                <a:solidFill>
                  <a:schemeClr val="tx2"/>
                </a:solidFill>
                <a:latin typeface="+mn-lt"/>
                <a:ea typeface="ＭＳ Ｐゴシック" charset="0"/>
                <a:cs typeface="Times New Roman" charset="0"/>
              </a:rPr>
              <a:t>BE9-MBMIME </a:t>
            </a:r>
            <a:r>
              <a:rPr lang="en-GB" sz="1800" i="0" dirty="0" err="1">
                <a:solidFill>
                  <a:schemeClr val="tx2"/>
                </a:solidFill>
                <a:latin typeface="+mn-lt"/>
                <a:ea typeface="ＭＳ Ｐゴシック" charset="0"/>
                <a:cs typeface="Times New Roman" charset="0"/>
              </a:rPr>
              <a:t>Biomimetics</a:t>
            </a:r>
            <a:endParaRPr lang="en-GB" sz="1800" i="0" dirty="0">
              <a:solidFill>
                <a:schemeClr val="tx2"/>
              </a:solidFill>
              <a:latin typeface="+mn-lt"/>
              <a:ea typeface="ＭＳ Ｐゴシック" charset="0"/>
              <a:cs typeface="Times New Roman" charset="0"/>
            </a:endParaRPr>
          </a:p>
        </p:txBody>
      </p:sp>
      <p:sp>
        <p:nvSpPr>
          <p:cNvPr id="2" name="TextBox 1"/>
          <p:cNvSpPr txBox="1"/>
          <p:nvPr/>
        </p:nvSpPr>
        <p:spPr>
          <a:xfrm>
            <a:off x="683568" y="5879013"/>
            <a:ext cx="7848872" cy="646331"/>
          </a:xfrm>
          <a:prstGeom prst="rect">
            <a:avLst/>
          </a:prstGeom>
          <a:noFill/>
        </p:spPr>
        <p:txBody>
          <a:bodyPr wrap="square" rtlCol="0">
            <a:spAutoFit/>
          </a:bodyPr>
          <a:lstStyle/>
          <a:p>
            <a:pPr marL="363538" indent="-363538">
              <a:spcBef>
                <a:spcPts val="0"/>
              </a:spcBef>
              <a:spcAft>
                <a:spcPts val="0"/>
              </a:spcAft>
            </a:pPr>
            <a:r>
              <a:rPr lang="en-GB" sz="1800" i="0" dirty="0" smtClean="0">
                <a:solidFill>
                  <a:srgbClr val="040404"/>
                </a:solidFill>
                <a:latin typeface="+mn-lt"/>
              </a:rPr>
              <a:t>* = capped module. Where oversubscribed, places are normally allocated by random ballot</a:t>
            </a:r>
            <a:endParaRPr lang="en-US" sz="1800" i="0" dirty="0" smtClean="0">
              <a:solidFill>
                <a:srgbClr val="040404"/>
              </a:solidFill>
              <a:latin typeface="+mn-lt"/>
            </a:endParaRPr>
          </a:p>
        </p:txBody>
      </p:sp>
    </p:spTree>
    <p:extLst>
      <p:ext uri="{BB962C8B-B14F-4D97-AF65-F5344CB8AC3E}">
        <p14:creationId xmlns:p14="http://schemas.microsoft.com/office/powerpoint/2010/main" val="230453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800100" y="3213100"/>
            <a:ext cx="7543800" cy="533400"/>
          </a:xfrm>
          <a:noFill/>
        </p:spPr>
        <p:txBody>
          <a:bodyPr/>
          <a:lstStyle/>
          <a:p>
            <a:pPr eaLnBrk="1" hangingPunct="1"/>
            <a:r>
              <a:rPr lang="en-GB" altLang="en-US" b="1" dirty="0" smtClean="0"/>
              <a:t>MSc Human and Biological Robotics</a:t>
            </a:r>
            <a:endParaRPr lang="en-GB" altLang="en-US" sz="35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p:txBody>
          <a:bodyPr/>
          <a:lstStyle/>
          <a:p>
            <a:r>
              <a:rPr lang="en-GB" altLang="en-US" dirty="0" smtClean="0"/>
              <a:t>HBR – Compulsory core (27.6%)</a:t>
            </a:r>
          </a:p>
        </p:txBody>
      </p:sp>
      <p:sp>
        <p:nvSpPr>
          <p:cNvPr id="9" name="TextBox 8">
            <a:extLst>
              <a:ext uri="{FF2B5EF4-FFF2-40B4-BE49-F238E27FC236}">
                <a16:creationId xmlns:a16="http://schemas.microsoft.com/office/drawing/2014/main" xmlns="" id="{E10FD87F-B648-449F-86EF-C553527AF201}"/>
              </a:ext>
            </a:extLst>
          </p:cNvPr>
          <p:cNvSpPr txBox="1"/>
          <p:nvPr/>
        </p:nvSpPr>
        <p:spPr>
          <a:xfrm>
            <a:off x="899592" y="2132856"/>
            <a:ext cx="5006499" cy="3200876"/>
          </a:xfrm>
          <a:prstGeom prst="rect">
            <a:avLst/>
          </a:prstGeom>
          <a:noFill/>
        </p:spPr>
        <p:txBody>
          <a:bodyPr wrap="none">
            <a:spAutoFit/>
          </a:bodyPr>
          <a:lstStyle/>
          <a:p>
            <a:pPr marL="363538" indent="-363538" eaLnBrk="1" hangingPunct="1">
              <a:spcBef>
                <a:spcPts val="600"/>
              </a:spcBef>
              <a:spcAft>
                <a:spcPts val="0"/>
              </a:spcAft>
              <a:defRPr/>
            </a:pPr>
            <a:r>
              <a:rPr lang="en-GB" sz="1800" i="0" dirty="0">
                <a:solidFill>
                  <a:schemeClr val="tx2"/>
                </a:solidFill>
                <a:latin typeface="+mn-lt"/>
                <a:ea typeface="ＭＳ Ｐゴシック" charset="0"/>
                <a:cs typeface="Times New Roman" charset="0"/>
              </a:rPr>
              <a:t>Systems Physiology</a:t>
            </a:r>
          </a:p>
          <a:p>
            <a:pPr marL="363538" indent="-363538" eaLnBrk="1" hangingPunct="1">
              <a:spcBef>
                <a:spcPts val="600"/>
              </a:spcBef>
              <a:spcAft>
                <a:spcPts val="0"/>
              </a:spcAft>
              <a:defRPr/>
            </a:pPr>
            <a:endParaRPr lang="en-GB" sz="1800" i="0" dirty="0">
              <a:solidFill>
                <a:schemeClr val="tx2"/>
              </a:solidFill>
              <a:latin typeface="+mn-lt"/>
              <a:ea typeface="ＭＳ Ｐゴシック" charset="0"/>
              <a:cs typeface="Times New Roman" charset="0"/>
            </a:endParaRPr>
          </a:p>
          <a:p>
            <a:pPr marL="363538" indent="-363538" eaLnBrk="1" hangingPunct="1">
              <a:spcBef>
                <a:spcPts val="600"/>
              </a:spcBef>
              <a:spcAft>
                <a:spcPts val="0"/>
              </a:spcAft>
              <a:defRPr/>
            </a:pPr>
            <a:r>
              <a:rPr lang="en-GB" sz="1800" i="0" dirty="0">
                <a:solidFill>
                  <a:schemeClr val="tx2"/>
                </a:solidFill>
                <a:latin typeface="+mn-lt"/>
                <a:ea typeface="ＭＳ Ｐゴシック" charset="0"/>
                <a:cs typeface="Times New Roman" charset="0"/>
              </a:rPr>
              <a:t>Statistics and Data Analysis</a:t>
            </a:r>
          </a:p>
          <a:p>
            <a:pPr marL="363538" indent="-363538" eaLnBrk="1" hangingPunct="1">
              <a:spcBef>
                <a:spcPts val="600"/>
              </a:spcBef>
              <a:spcAft>
                <a:spcPts val="0"/>
              </a:spcAft>
              <a:defRPr/>
            </a:pPr>
            <a:endParaRPr lang="en-GB" sz="1800" i="0" dirty="0">
              <a:solidFill>
                <a:schemeClr val="tx2"/>
              </a:solidFill>
              <a:latin typeface="+mn-lt"/>
              <a:ea typeface="ＭＳ Ｐゴシック" charset="0"/>
              <a:cs typeface="Times New Roman" charset="0"/>
            </a:endParaRPr>
          </a:p>
          <a:p>
            <a:pPr marL="363538" indent="-363538" eaLnBrk="1" hangingPunct="1">
              <a:spcBef>
                <a:spcPts val="600"/>
              </a:spcBef>
              <a:spcAft>
                <a:spcPts val="0"/>
              </a:spcAft>
              <a:defRPr/>
            </a:pPr>
            <a:r>
              <a:rPr lang="en-GB" sz="1800" i="0" dirty="0">
                <a:solidFill>
                  <a:schemeClr val="tx2"/>
                </a:solidFill>
                <a:latin typeface="+mn-lt"/>
                <a:ea typeface="ＭＳ Ｐゴシック" charset="0"/>
                <a:cs typeface="Times New Roman" charset="0"/>
              </a:rPr>
              <a:t>Medical Device Entrepreneurship</a:t>
            </a:r>
          </a:p>
          <a:p>
            <a:pPr marL="363538" indent="-363538" eaLnBrk="1" hangingPunct="1">
              <a:spcBef>
                <a:spcPts val="600"/>
              </a:spcBef>
              <a:spcAft>
                <a:spcPts val="0"/>
              </a:spcAft>
              <a:defRPr/>
            </a:pPr>
            <a:endParaRPr lang="en-GB" sz="1800" i="0" dirty="0">
              <a:solidFill>
                <a:schemeClr val="tx2"/>
              </a:solidFill>
              <a:latin typeface="+mn-lt"/>
              <a:ea typeface="ＭＳ Ｐゴシック" charset="0"/>
              <a:cs typeface="Times New Roman" charset="0"/>
            </a:endParaRPr>
          </a:p>
          <a:p>
            <a:pPr marL="363538" indent="-363538" eaLnBrk="1" hangingPunct="1">
              <a:spcBef>
                <a:spcPts val="600"/>
              </a:spcBef>
              <a:spcAft>
                <a:spcPts val="0"/>
              </a:spcAft>
              <a:defRPr/>
            </a:pPr>
            <a:r>
              <a:rPr lang="en-GB" sz="1800" i="0" dirty="0">
                <a:solidFill>
                  <a:schemeClr val="tx2"/>
                </a:solidFill>
                <a:latin typeface="+mn-lt"/>
                <a:ea typeface="ＭＳ Ｐゴシック" charset="0"/>
                <a:cs typeface="Times New Roman" charset="0"/>
              </a:rPr>
              <a:t>Robotics 1</a:t>
            </a:r>
          </a:p>
          <a:p>
            <a:pPr marL="363538" indent="-363538" eaLnBrk="1" hangingPunct="1">
              <a:spcBef>
                <a:spcPts val="600"/>
              </a:spcBef>
              <a:spcAft>
                <a:spcPts val="0"/>
              </a:spcAft>
              <a:defRPr/>
            </a:pPr>
            <a:endParaRPr lang="en-GB" sz="1800" i="0" dirty="0">
              <a:solidFill>
                <a:schemeClr val="tx2"/>
              </a:solidFill>
              <a:latin typeface="+mn-lt"/>
              <a:ea typeface="ＭＳ Ｐゴシック" charset="0"/>
              <a:cs typeface="Times New Roman" charset="0"/>
            </a:endParaRPr>
          </a:p>
          <a:p>
            <a:pPr marL="363538" indent="-363538" eaLnBrk="1" hangingPunct="1">
              <a:spcBef>
                <a:spcPts val="600"/>
              </a:spcBef>
              <a:spcAft>
                <a:spcPts val="0"/>
              </a:spcAft>
              <a:defRPr/>
            </a:pPr>
            <a:r>
              <a:rPr lang="en-GB" sz="1800" i="0" dirty="0">
                <a:solidFill>
                  <a:schemeClr val="tx2"/>
                </a:solidFill>
                <a:latin typeface="+mn-lt"/>
                <a:ea typeface="ＭＳ Ｐゴシック" charset="0"/>
                <a:cs typeface="Times New Roman" charset="0"/>
              </a:rPr>
              <a:t>Human </a:t>
            </a:r>
            <a:r>
              <a:rPr lang="en-GB" sz="1800" i="0" dirty="0" err="1">
                <a:solidFill>
                  <a:schemeClr val="tx2"/>
                </a:solidFill>
                <a:latin typeface="+mn-lt"/>
                <a:ea typeface="ＭＳ Ｐゴシック" charset="0"/>
                <a:cs typeface="Times New Roman" charset="0"/>
              </a:rPr>
              <a:t>Neuromechanical</a:t>
            </a:r>
            <a:r>
              <a:rPr lang="en-GB" sz="1800" i="0" dirty="0">
                <a:solidFill>
                  <a:schemeClr val="tx2"/>
                </a:solidFill>
                <a:latin typeface="+mn-lt"/>
                <a:ea typeface="ＭＳ Ｐゴシック" charset="0"/>
                <a:cs typeface="Times New Roman" charset="0"/>
              </a:rPr>
              <a:t> Control and Learning</a:t>
            </a:r>
          </a:p>
        </p:txBody>
      </p:sp>
    </p:spTree>
    <p:extLst>
      <p:ext uri="{BB962C8B-B14F-4D97-AF65-F5344CB8AC3E}">
        <p14:creationId xmlns:p14="http://schemas.microsoft.com/office/powerpoint/2010/main" val="1844394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p:txBody>
          <a:bodyPr/>
          <a:lstStyle/>
          <a:p>
            <a:r>
              <a:rPr lang="en-GB" altLang="en-US" dirty="0" smtClean="0"/>
              <a:t>HBR – Electives (27.6%)</a:t>
            </a:r>
          </a:p>
        </p:txBody>
      </p:sp>
      <p:sp>
        <p:nvSpPr>
          <p:cNvPr id="9" name="TextBox 8">
            <a:extLst>
              <a:ext uri="{FF2B5EF4-FFF2-40B4-BE49-F238E27FC236}">
                <a16:creationId xmlns:a16="http://schemas.microsoft.com/office/drawing/2014/main" xmlns="" id="{E10FD87F-B648-449F-86EF-C553527AF201}"/>
              </a:ext>
            </a:extLst>
          </p:cNvPr>
          <p:cNvSpPr txBox="1"/>
          <p:nvPr/>
        </p:nvSpPr>
        <p:spPr>
          <a:xfrm>
            <a:off x="683568" y="1772816"/>
            <a:ext cx="7920880" cy="1354217"/>
          </a:xfrm>
          <a:prstGeom prst="rect">
            <a:avLst/>
          </a:prstGeom>
          <a:noFill/>
        </p:spPr>
        <p:txBody>
          <a:bodyPr wrap="square">
            <a:spAutoFit/>
          </a:bodyPr>
          <a:lstStyle/>
          <a:p>
            <a:pPr marL="363538" indent="-363538" eaLnBrk="1" hangingPunct="1">
              <a:spcBef>
                <a:spcPts val="600"/>
              </a:spcBef>
              <a:spcAft>
                <a:spcPts val="0"/>
              </a:spcAft>
              <a:defRPr/>
            </a:pPr>
            <a:r>
              <a:rPr lang="en-GB" sz="1800" i="0" dirty="0">
                <a:solidFill>
                  <a:schemeClr val="tx2"/>
                </a:solidFill>
                <a:latin typeface="+mn-lt"/>
                <a:ea typeface="ＭＳ Ｐゴシック" charset="0"/>
                <a:cs typeface="Times New Roman" charset="0"/>
              </a:rPr>
              <a:t>Students are permitted to choose five modules, to include at least four modules from elective group (A)</a:t>
            </a:r>
          </a:p>
          <a:p>
            <a:pPr marL="363538" indent="-363538" eaLnBrk="1" hangingPunct="1">
              <a:spcBef>
                <a:spcPts val="600"/>
              </a:spcBef>
              <a:spcAft>
                <a:spcPts val="0"/>
              </a:spcAft>
              <a:defRPr/>
            </a:pPr>
            <a:endParaRPr lang="en-GB" sz="1800" i="0" dirty="0">
              <a:solidFill>
                <a:schemeClr val="tx2"/>
              </a:solidFill>
              <a:latin typeface="+mn-lt"/>
              <a:ea typeface="ＭＳ Ｐゴシック" charset="0"/>
              <a:cs typeface="Times New Roman" charset="0"/>
            </a:endParaRPr>
          </a:p>
          <a:p>
            <a:pPr marL="363538" indent="-363538" eaLnBrk="1" hangingPunct="1">
              <a:spcBef>
                <a:spcPts val="600"/>
              </a:spcBef>
              <a:spcAft>
                <a:spcPts val="0"/>
              </a:spcAft>
              <a:defRPr/>
            </a:pPr>
            <a:endParaRPr lang="en-GB" sz="1800" i="0" dirty="0">
              <a:solidFill>
                <a:schemeClr val="tx2"/>
              </a:solidFill>
              <a:latin typeface="+mn-lt"/>
              <a:ea typeface="ＭＳ Ｐゴシック" charset="0"/>
              <a:cs typeface="Times New Roman" charset="0"/>
            </a:endParaRPr>
          </a:p>
        </p:txBody>
      </p:sp>
      <p:sp>
        <p:nvSpPr>
          <p:cNvPr id="2" name="TextBox 1"/>
          <p:cNvSpPr txBox="1"/>
          <p:nvPr/>
        </p:nvSpPr>
        <p:spPr>
          <a:xfrm>
            <a:off x="179512" y="2708920"/>
            <a:ext cx="4157613" cy="3308598"/>
          </a:xfrm>
          <a:prstGeom prst="rect">
            <a:avLst/>
          </a:prstGeom>
          <a:noFill/>
        </p:spPr>
        <p:txBody>
          <a:bodyPr wrap="none" rtlCol="0">
            <a:spAutoFit/>
          </a:bodyPr>
          <a:lstStyle/>
          <a:p>
            <a:pPr marL="363538" indent="-363538" eaLnBrk="1" hangingPunct="1">
              <a:spcBef>
                <a:spcPts val="600"/>
              </a:spcBef>
              <a:spcAft>
                <a:spcPts val="0"/>
              </a:spcAft>
              <a:defRPr/>
            </a:pPr>
            <a:r>
              <a:rPr lang="en-GB" sz="1800" i="0" dirty="0">
                <a:solidFill>
                  <a:schemeClr val="tx2"/>
                </a:solidFill>
                <a:ea typeface="ＭＳ Ｐゴシック" charset="0"/>
                <a:cs typeface="Times New Roman" charset="0"/>
              </a:rPr>
              <a:t>Group A</a:t>
            </a:r>
          </a:p>
          <a:p>
            <a:pPr marL="363538" indent="-363538" eaLnBrk="1" hangingPunct="1">
              <a:spcBef>
                <a:spcPts val="600"/>
              </a:spcBef>
              <a:spcAft>
                <a:spcPts val="0"/>
              </a:spcAft>
              <a:defRPr/>
            </a:pPr>
            <a:r>
              <a:rPr lang="en-GB" sz="1400" i="0" dirty="0" smtClean="0">
                <a:solidFill>
                  <a:schemeClr val="tx2"/>
                </a:solidFill>
                <a:ea typeface="ＭＳ Ｐゴシック" charset="0"/>
                <a:cs typeface="Times New Roman" charset="0"/>
              </a:rPr>
              <a:t>BE9-MHASP </a:t>
            </a:r>
            <a:r>
              <a:rPr lang="en-GB" sz="1400" i="0" dirty="0">
                <a:solidFill>
                  <a:schemeClr val="tx2"/>
                </a:solidFill>
                <a:ea typeface="ＭＳ Ｐゴシック" charset="0"/>
                <a:cs typeface="Times New Roman" charset="0"/>
              </a:rPr>
              <a:t>Hearing and Speech Processing</a:t>
            </a:r>
          </a:p>
          <a:p>
            <a:pPr marL="363538" indent="-363538" eaLnBrk="1" hangingPunct="1">
              <a:spcBef>
                <a:spcPts val="600"/>
              </a:spcBef>
              <a:spcAft>
                <a:spcPts val="0"/>
              </a:spcAft>
              <a:defRPr/>
            </a:pPr>
            <a:r>
              <a:rPr lang="en-GB" sz="1400" i="0" dirty="0" smtClean="0">
                <a:solidFill>
                  <a:schemeClr val="tx2"/>
                </a:solidFill>
                <a:ea typeface="ＭＳ Ｐゴシック" charset="0"/>
                <a:cs typeface="Times New Roman" charset="0"/>
              </a:rPr>
              <a:t>BE9-MBMIME </a:t>
            </a:r>
            <a:r>
              <a:rPr lang="en-GB" sz="1400" i="0" dirty="0" err="1">
                <a:solidFill>
                  <a:schemeClr val="tx2"/>
                </a:solidFill>
                <a:ea typeface="ＭＳ Ｐゴシック" charset="0"/>
                <a:cs typeface="Times New Roman" charset="0"/>
              </a:rPr>
              <a:t>Biomimetics</a:t>
            </a:r>
            <a:endParaRPr lang="en-GB" sz="1400" i="0" dirty="0">
              <a:solidFill>
                <a:schemeClr val="tx2"/>
              </a:solidFill>
              <a:ea typeface="ＭＳ Ｐゴシック" charset="0"/>
              <a:cs typeface="Times New Roman" charset="0"/>
            </a:endParaRPr>
          </a:p>
          <a:p>
            <a:pPr marL="363538" indent="-363538" eaLnBrk="1" hangingPunct="1">
              <a:spcBef>
                <a:spcPts val="600"/>
              </a:spcBef>
              <a:spcAft>
                <a:spcPts val="0"/>
              </a:spcAft>
              <a:defRPr/>
            </a:pPr>
            <a:r>
              <a:rPr lang="en-GB" sz="1400" i="0" dirty="0" smtClean="0">
                <a:solidFill>
                  <a:schemeClr val="tx2"/>
                </a:solidFill>
                <a:ea typeface="ＭＳ Ｐゴシック" charset="0"/>
                <a:cs typeface="Times New Roman" charset="0"/>
              </a:rPr>
              <a:t>BE9-MCNS </a:t>
            </a:r>
            <a:r>
              <a:rPr lang="en-GB" sz="1400" i="0" dirty="0">
                <a:solidFill>
                  <a:schemeClr val="tx2"/>
                </a:solidFill>
                <a:ea typeface="ＭＳ Ｐゴシック" charset="0"/>
                <a:cs typeface="Times New Roman" charset="0"/>
              </a:rPr>
              <a:t>Computational Neuroscience*</a:t>
            </a:r>
          </a:p>
          <a:p>
            <a:pPr marL="363538" indent="-363538" eaLnBrk="1" hangingPunct="1">
              <a:spcBef>
                <a:spcPts val="600"/>
              </a:spcBef>
              <a:spcAft>
                <a:spcPts val="0"/>
              </a:spcAft>
              <a:defRPr/>
            </a:pPr>
            <a:r>
              <a:rPr lang="en-GB" sz="1400" i="0" dirty="0" smtClean="0">
                <a:solidFill>
                  <a:schemeClr val="tx2"/>
                </a:solidFill>
                <a:ea typeface="ＭＳ Ｐゴシック" charset="0"/>
                <a:cs typeface="Times New Roman" charset="0"/>
              </a:rPr>
              <a:t>BE9-MBBB </a:t>
            </a:r>
            <a:r>
              <a:rPr lang="en-GB" sz="1400" i="0" dirty="0">
                <a:solidFill>
                  <a:schemeClr val="tx2"/>
                </a:solidFill>
                <a:ea typeface="ＭＳ Ｐゴシック" charset="0"/>
                <a:cs typeface="Times New Roman" charset="0"/>
              </a:rPr>
              <a:t>Bits, Brains and Behaviours*</a:t>
            </a:r>
          </a:p>
          <a:p>
            <a:pPr marL="363538" indent="-363538" eaLnBrk="1" hangingPunct="1">
              <a:spcBef>
                <a:spcPts val="600"/>
              </a:spcBef>
              <a:spcAft>
                <a:spcPts val="0"/>
              </a:spcAft>
              <a:defRPr/>
            </a:pPr>
            <a:r>
              <a:rPr lang="en-GB" sz="1400" i="0" dirty="0" smtClean="0">
                <a:solidFill>
                  <a:schemeClr val="tx2"/>
                </a:solidFill>
                <a:ea typeface="ＭＳ Ｐゴシック" charset="0"/>
                <a:cs typeface="Times New Roman" charset="0"/>
              </a:rPr>
              <a:t>BE9-MBMX </a:t>
            </a:r>
            <a:r>
              <a:rPr lang="en-GB" sz="1400" i="0" dirty="0">
                <a:solidFill>
                  <a:schemeClr val="tx2"/>
                </a:solidFill>
                <a:ea typeface="ＭＳ Ｐゴシック" charset="0"/>
                <a:cs typeface="Times New Roman" charset="0"/>
              </a:rPr>
              <a:t>Biomechanics</a:t>
            </a:r>
          </a:p>
          <a:p>
            <a:pPr marL="363538" indent="-363538" eaLnBrk="1" hangingPunct="1">
              <a:spcBef>
                <a:spcPts val="600"/>
              </a:spcBef>
              <a:spcAft>
                <a:spcPts val="0"/>
              </a:spcAft>
              <a:defRPr/>
            </a:pPr>
            <a:r>
              <a:rPr lang="en-GB" sz="1400" i="0" dirty="0" smtClean="0">
                <a:solidFill>
                  <a:schemeClr val="tx2"/>
                </a:solidFill>
                <a:ea typeface="ＭＳ Ｐゴシック" charset="0"/>
                <a:cs typeface="Times New Roman" charset="0"/>
              </a:rPr>
              <a:t>BE9-MBMI </a:t>
            </a:r>
            <a:r>
              <a:rPr lang="en-GB" sz="1400" i="0" dirty="0">
                <a:solidFill>
                  <a:schemeClr val="tx2"/>
                </a:solidFill>
                <a:ea typeface="ＭＳ Ｐゴシック" charset="0"/>
                <a:cs typeface="Times New Roman" charset="0"/>
              </a:rPr>
              <a:t>Brain Machine Interfaces*</a:t>
            </a:r>
          </a:p>
          <a:p>
            <a:pPr marL="363538" indent="-363538" eaLnBrk="1" hangingPunct="1">
              <a:spcBef>
                <a:spcPts val="600"/>
              </a:spcBef>
              <a:spcAft>
                <a:spcPts val="0"/>
              </a:spcAft>
              <a:defRPr/>
            </a:pPr>
            <a:r>
              <a:rPr lang="en-GB" sz="1400" i="0" dirty="0" smtClean="0">
                <a:solidFill>
                  <a:schemeClr val="tx2"/>
                </a:solidFill>
                <a:ea typeface="ＭＳ Ｐゴシック" charset="0"/>
                <a:cs typeface="Times New Roman" charset="0"/>
              </a:rPr>
              <a:t>EE462 </a:t>
            </a:r>
            <a:r>
              <a:rPr lang="en-GB" sz="1400" i="0" dirty="0">
                <a:solidFill>
                  <a:schemeClr val="tx2"/>
                </a:solidFill>
                <a:ea typeface="ＭＳ Ｐゴシック" charset="0"/>
                <a:cs typeface="Times New Roman" charset="0"/>
              </a:rPr>
              <a:t>Selected Topics in Computer vision*</a:t>
            </a:r>
          </a:p>
          <a:p>
            <a:pPr marL="363538" indent="-363538" eaLnBrk="1" hangingPunct="1">
              <a:spcBef>
                <a:spcPts val="600"/>
              </a:spcBef>
              <a:spcAft>
                <a:spcPts val="0"/>
              </a:spcAft>
              <a:defRPr/>
            </a:pPr>
            <a:endParaRPr lang="en-GB" sz="1400" i="0" dirty="0">
              <a:solidFill>
                <a:schemeClr val="tx2"/>
              </a:solidFill>
              <a:ea typeface="ＭＳ Ｐゴシック" charset="0"/>
              <a:cs typeface="Times New Roman" charset="0"/>
            </a:endParaRPr>
          </a:p>
          <a:p>
            <a:pPr marL="363538" indent="-363538" eaLnBrk="1" hangingPunct="1">
              <a:spcBef>
                <a:spcPts val="600"/>
              </a:spcBef>
              <a:spcAft>
                <a:spcPts val="0"/>
              </a:spcAft>
              <a:defRPr/>
            </a:pPr>
            <a:r>
              <a:rPr lang="en-GB" sz="1400" i="0" dirty="0">
                <a:solidFill>
                  <a:schemeClr val="tx2"/>
                </a:solidFill>
                <a:ea typeface="ＭＳ Ｐゴシック" charset="0"/>
                <a:cs typeface="Times New Roman" charset="0"/>
              </a:rPr>
              <a:t> </a:t>
            </a:r>
          </a:p>
          <a:p>
            <a:pPr marL="363538" indent="-363538">
              <a:spcBef>
                <a:spcPts val="0"/>
              </a:spcBef>
              <a:spcAft>
                <a:spcPts val="0"/>
              </a:spcAft>
            </a:pPr>
            <a:endParaRPr lang="en-US" sz="1400" i="0" dirty="0" smtClean="0">
              <a:solidFill>
                <a:srgbClr val="040404"/>
              </a:solidFill>
              <a:latin typeface="+mn-lt"/>
            </a:endParaRPr>
          </a:p>
        </p:txBody>
      </p:sp>
      <p:sp>
        <p:nvSpPr>
          <p:cNvPr id="3" name="TextBox 2"/>
          <p:cNvSpPr txBox="1"/>
          <p:nvPr/>
        </p:nvSpPr>
        <p:spPr>
          <a:xfrm>
            <a:off x="4860032" y="2708920"/>
            <a:ext cx="4176464" cy="2554545"/>
          </a:xfrm>
          <a:prstGeom prst="rect">
            <a:avLst/>
          </a:prstGeom>
          <a:noFill/>
        </p:spPr>
        <p:txBody>
          <a:bodyPr wrap="square" rtlCol="0">
            <a:spAutoFit/>
          </a:bodyPr>
          <a:lstStyle/>
          <a:p>
            <a:pPr marL="363538" indent="-363538" eaLnBrk="1" hangingPunct="1">
              <a:spcBef>
                <a:spcPts val="600"/>
              </a:spcBef>
              <a:spcAft>
                <a:spcPts val="0"/>
              </a:spcAft>
              <a:defRPr/>
            </a:pPr>
            <a:r>
              <a:rPr lang="en-GB" sz="1800" i="0" dirty="0">
                <a:solidFill>
                  <a:schemeClr val="tx2"/>
                </a:solidFill>
                <a:ea typeface="ＭＳ Ｐゴシック" charset="0"/>
                <a:cs typeface="Times New Roman" charset="0"/>
              </a:rPr>
              <a:t>Group B</a:t>
            </a:r>
          </a:p>
          <a:p>
            <a:pPr marL="363538" indent="-363538" eaLnBrk="1" hangingPunct="1">
              <a:spcBef>
                <a:spcPts val="600"/>
              </a:spcBef>
              <a:spcAft>
                <a:spcPts val="0"/>
              </a:spcAft>
              <a:defRPr/>
            </a:pPr>
            <a:r>
              <a:rPr lang="en-GB" sz="1400" i="0" dirty="0" smtClean="0">
                <a:solidFill>
                  <a:schemeClr val="tx2"/>
                </a:solidFill>
                <a:ea typeface="ＭＳ Ｐゴシック" charset="0"/>
                <a:cs typeface="Times New Roman" charset="0"/>
              </a:rPr>
              <a:t>BE9-MALBIR </a:t>
            </a:r>
            <a:r>
              <a:rPr lang="en-GB" sz="1400" i="0" dirty="0">
                <a:solidFill>
                  <a:schemeClr val="tx2"/>
                </a:solidFill>
                <a:ea typeface="ＭＳ Ｐゴシック" charset="0"/>
                <a:cs typeface="Times New Roman" charset="0"/>
              </a:rPr>
              <a:t>Animal Locomotion and Bioinspired Robots*</a:t>
            </a:r>
          </a:p>
          <a:p>
            <a:pPr marL="363538" indent="-363538" eaLnBrk="1" hangingPunct="1">
              <a:spcBef>
                <a:spcPts val="600"/>
              </a:spcBef>
              <a:spcAft>
                <a:spcPts val="0"/>
              </a:spcAft>
              <a:defRPr/>
            </a:pPr>
            <a:r>
              <a:rPr lang="en-GB" sz="1400" i="0" dirty="0" smtClean="0">
                <a:solidFill>
                  <a:schemeClr val="tx2"/>
                </a:solidFill>
                <a:ea typeface="ＭＳ Ｐゴシック" charset="0"/>
                <a:cs typeface="Times New Roman" charset="0"/>
              </a:rPr>
              <a:t>BE3-HHCARD </a:t>
            </a:r>
            <a:r>
              <a:rPr lang="en-GB" sz="1400" i="0" dirty="0">
                <a:solidFill>
                  <a:schemeClr val="tx2"/>
                </a:solidFill>
                <a:ea typeface="ＭＳ Ｐゴシック" charset="0"/>
                <a:cs typeface="Times New Roman" charset="0"/>
              </a:rPr>
              <a:t>Human Centred Assistive and Rehabilitation Devices*</a:t>
            </a:r>
          </a:p>
          <a:p>
            <a:pPr marL="363538" indent="-363538" eaLnBrk="1" hangingPunct="1">
              <a:spcBef>
                <a:spcPts val="600"/>
              </a:spcBef>
              <a:spcAft>
                <a:spcPts val="0"/>
              </a:spcAft>
              <a:defRPr/>
            </a:pPr>
            <a:r>
              <a:rPr lang="en-GB" sz="1400" i="0" dirty="0" smtClean="0">
                <a:solidFill>
                  <a:schemeClr val="tx2"/>
                </a:solidFill>
                <a:ea typeface="ＭＳ Ｐゴシック" charset="0"/>
                <a:cs typeface="Times New Roman" charset="0"/>
              </a:rPr>
              <a:t>ME3-HECM </a:t>
            </a:r>
            <a:r>
              <a:rPr lang="en-GB" sz="1400" i="0" dirty="0">
                <a:solidFill>
                  <a:schemeClr val="tx2"/>
                </a:solidFill>
                <a:ea typeface="ＭＳ Ｐゴシック" charset="0"/>
                <a:cs typeface="Times New Roman" charset="0"/>
              </a:rPr>
              <a:t>Embedded C for Microcontrollers*</a:t>
            </a:r>
          </a:p>
          <a:p>
            <a:pPr marL="363538" indent="-363538" eaLnBrk="1" hangingPunct="1">
              <a:spcBef>
                <a:spcPts val="600"/>
              </a:spcBef>
              <a:spcAft>
                <a:spcPts val="0"/>
              </a:spcAft>
              <a:defRPr/>
            </a:pPr>
            <a:r>
              <a:rPr lang="en-GB" sz="1400" i="0" dirty="0" smtClean="0">
                <a:solidFill>
                  <a:schemeClr val="tx2"/>
                </a:solidFill>
                <a:ea typeface="ＭＳ Ｐゴシック" charset="0"/>
                <a:cs typeface="Times New Roman" charset="0"/>
              </a:rPr>
              <a:t>CO333 </a:t>
            </a:r>
            <a:r>
              <a:rPr lang="en-GB" sz="1400" i="0" dirty="0">
                <a:solidFill>
                  <a:schemeClr val="tx2"/>
                </a:solidFill>
                <a:ea typeface="ＭＳ Ｐゴシック" charset="0"/>
                <a:cs typeface="Times New Roman" charset="0"/>
              </a:rPr>
              <a:t>Robotics*</a:t>
            </a:r>
          </a:p>
          <a:p>
            <a:pPr marL="363538" indent="-363538">
              <a:spcBef>
                <a:spcPts val="0"/>
              </a:spcBef>
              <a:spcAft>
                <a:spcPts val="0"/>
              </a:spcAft>
            </a:pPr>
            <a:endParaRPr lang="en-US" sz="1800" i="0" dirty="0" smtClean="0">
              <a:solidFill>
                <a:srgbClr val="040404"/>
              </a:solidFill>
              <a:latin typeface="+mn-lt"/>
            </a:endParaRPr>
          </a:p>
        </p:txBody>
      </p:sp>
      <p:sp>
        <p:nvSpPr>
          <p:cNvPr id="6" name="TextBox 5"/>
          <p:cNvSpPr txBox="1"/>
          <p:nvPr/>
        </p:nvSpPr>
        <p:spPr>
          <a:xfrm>
            <a:off x="683568" y="5879013"/>
            <a:ext cx="7848872" cy="646331"/>
          </a:xfrm>
          <a:prstGeom prst="rect">
            <a:avLst/>
          </a:prstGeom>
          <a:noFill/>
        </p:spPr>
        <p:txBody>
          <a:bodyPr wrap="square" rtlCol="0">
            <a:spAutoFit/>
          </a:bodyPr>
          <a:lstStyle/>
          <a:p>
            <a:pPr marL="363538" indent="-363538">
              <a:spcBef>
                <a:spcPts val="0"/>
              </a:spcBef>
              <a:spcAft>
                <a:spcPts val="0"/>
              </a:spcAft>
            </a:pPr>
            <a:r>
              <a:rPr lang="en-GB" sz="1800" i="0" dirty="0" smtClean="0">
                <a:solidFill>
                  <a:srgbClr val="040404"/>
                </a:solidFill>
                <a:latin typeface="+mn-lt"/>
              </a:rPr>
              <a:t>* = capped module. Where oversubscribed, places are normally allocated by random ballot</a:t>
            </a:r>
            <a:endParaRPr lang="en-US" sz="1800" i="0" dirty="0" smtClean="0">
              <a:solidFill>
                <a:srgbClr val="040404"/>
              </a:solidFill>
              <a:latin typeface="+mn-lt"/>
            </a:endParaRPr>
          </a:p>
        </p:txBody>
      </p:sp>
    </p:spTree>
    <p:extLst>
      <p:ext uri="{BB962C8B-B14F-4D97-AF65-F5344CB8AC3E}">
        <p14:creationId xmlns:p14="http://schemas.microsoft.com/office/powerpoint/2010/main" val="1712090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noChangeArrowheads="1"/>
          </p:cNvSpPr>
          <p:nvPr>
            <p:ph type="title"/>
          </p:nvPr>
        </p:nvSpPr>
        <p:spPr/>
        <p:txBody>
          <a:bodyPr/>
          <a:lstStyle/>
          <a:p>
            <a:r>
              <a:rPr lang="en-US" altLang="en-US" smtClean="0"/>
              <a:t>Meeting with Programme Director</a:t>
            </a:r>
          </a:p>
        </p:txBody>
      </p:sp>
      <p:sp>
        <p:nvSpPr>
          <p:cNvPr id="29699" name="Content Placeholder 2"/>
          <p:cNvSpPr>
            <a:spLocks noGrp="1" noChangeArrowheads="1"/>
          </p:cNvSpPr>
          <p:nvPr>
            <p:ph idx="1"/>
          </p:nvPr>
        </p:nvSpPr>
        <p:spPr/>
        <p:txBody>
          <a:bodyPr/>
          <a:lstStyle/>
          <a:p>
            <a:pPr>
              <a:buFontTx/>
              <a:buChar char="•"/>
            </a:pPr>
            <a:r>
              <a:rPr lang="en-US" altLang="en-US" sz="2800" smtClean="0">
                <a:solidFill>
                  <a:srgbClr val="003D81"/>
                </a:solidFill>
              </a:rPr>
              <a:t>Meeting with Prof Burdet </a:t>
            </a:r>
            <a:r>
              <a:rPr lang="en-US" altLang="en-US" sz="2800" b="1" u="sng" smtClean="0">
                <a:solidFill>
                  <a:srgbClr val="003D81"/>
                </a:solidFill>
              </a:rPr>
              <a:t>after this session </a:t>
            </a:r>
            <a:r>
              <a:rPr lang="en-US" altLang="en-US" sz="2800" b="1" smtClean="0">
                <a:solidFill>
                  <a:srgbClr val="003D81"/>
                </a:solidFill>
              </a:rPr>
              <a:t>at 12pm!</a:t>
            </a:r>
          </a:p>
          <a:p>
            <a:pPr lvl="1"/>
            <a:r>
              <a:rPr lang="en-US" altLang="en-US" sz="2600" b="1" smtClean="0">
                <a:solidFill>
                  <a:srgbClr val="003D81"/>
                </a:solidFill>
              </a:rPr>
              <a:t>Room: </a:t>
            </a:r>
            <a:r>
              <a:rPr lang="en-GB" altLang="en-US" sz="2600" b="1" smtClean="0">
                <a:solidFill>
                  <a:srgbClr val="003D81"/>
                </a:solidFill>
              </a:rPr>
              <a:t>RSM 3.03</a:t>
            </a:r>
            <a:endParaRPr lang="en-US" altLang="en-US" sz="2600" smtClean="0">
              <a:solidFill>
                <a:srgbClr val="003D8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11188" y="3213100"/>
            <a:ext cx="7543800" cy="533400"/>
          </a:xfrm>
          <a:noFill/>
        </p:spPr>
        <p:txBody>
          <a:bodyPr/>
          <a:lstStyle/>
          <a:p>
            <a:pPr eaLnBrk="1" hangingPunct="1"/>
            <a:r>
              <a:rPr lang="en-GB" altLang="en-US" b="1" smtClean="0"/>
              <a:t>Both programmes</a:t>
            </a:r>
            <a:endParaRPr lang="en-GB" altLang="en-US" sz="35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p:txBody>
          <a:bodyPr/>
          <a:lstStyle/>
          <a:p>
            <a:r>
              <a:rPr lang="en-US" altLang="en-US" smtClean="0"/>
              <a:t>Choosing your elective module(s)</a:t>
            </a:r>
          </a:p>
        </p:txBody>
      </p:sp>
      <p:sp>
        <p:nvSpPr>
          <p:cNvPr id="32771" name="Content Placeholder 2"/>
          <p:cNvSpPr>
            <a:spLocks noGrp="1" noChangeArrowheads="1"/>
          </p:cNvSpPr>
          <p:nvPr>
            <p:ph idx="1"/>
          </p:nvPr>
        </p:nvSpPr>
        <p:spPr/>
        <p:txBody>
          <a:bodyPr/>
          <a:lstStyle/>
          <a:p>
            <a:r>
              <a:rPr lang="en-US" altLang="en-US" sz="2400" b="1" dirty="0" smtClean="0">
                <a:solidFill>
                  <a:srgbClr val="003D81"/>
                </a:solidFill>
              </a:rPr>
              <a:t>Please choose your elective module(s) by this </a:t>
            </a:r>
            <a:r>
              <a:rPr lang="en-US" altLang="en-US" sz="2400" b="1" dirty="0" smtClean="0">
                <a:solidFill>
                  <a:srgbClr val="FF0000"/>
                </a:solidFill>
              </a:rPr>
              <a:t>Friday 4</a:t>
            </a:r>
            <a:r>
              <a:rPr lang="en-US" altLang="en-US" sz="2400" b="1" baseline="30000" dirty="0" smtClean="0">
                <a:solidFill>
                  <a:srgbClr val="FF0000"/>
                </a:solidFill>
              </a:rPr>
              <a:t>th</a:t>
            </a:r>
            <a:r>
              <a:rPr lang="en-US" altLang="en-US" sz="2400" b="1" dirty="0" smtClean="0">
                <a:solidFill>
                  <a:srgbClr val="FF0000"/>
                </a:solidFill>
              </a:rPr>
              <a:t> 5pm </a:t>
            </a:r>
            <a:r>
              <a:rPr lang="en-US" altLang="en-US" sz="2400" b="1" dirty="0" smtClean="0">
                <a:solidFill>
                  <a:srgbClr val="003D81"/>
                </a:solidFill>
              </a:rPr>
              <a:t>on DSS (</a:t>
            </a:r>
            <a:r>
              <a:rPr lang="en-US" altLang="en-US" sz="2400" u="sng" dirty="0" smtClean="0"/>
              <a:t>www.imperial.ac.uk/dss)</a:t>
            </a:r>
            <a:r>
              <a:rPr lang="sk-SK" altLang="en-US" sz="2400" dirty="0" smtClean="0"/>
              <a:t> </a:t>
            </a:r>
            <a:endParaRPr lang="en-US" altLang="en-US" sz="2400" b="1" dirty="0" smtClean="0">
              <a:solidFill>
                <a:srgbClr val="003D81"/>
              </a:solidFill>
            </a:endParaRPr>
          </a:p>
          <a:p>
            <a:pPr>
              <a:buFontTx/>
              <a:buChar char="•"/>
            </a:pPr>
            <a:r>
              <a:rPr lang="en-US" altLang="en-US" sz="2400" dirty="0" smtClean="0">
                <a:solidFill>
                  <a:srgbClr val="003D81"/>
                </a:solidFill>
              </a:rPr>
              <a:t>Some modules are capped due to room capacity</a:t>
            </a:r>
          </a:p>
          <a:p>
            <a:pPr lvl="1"/>
            <a:r>
              <a:rPr lang="en-US" altLang="en-US" sz="2200" dirty="0" smtClean="0">
                <a:solidFill>
                  <a:srgbClr val="003D81"/>
                </a:solidFill>
              </a:rPr>
              <a:t>E.g., Machine Learning and Neural Computation</a:t>
            </a:r>
          </a:p>
          <a:p>
            <a:pPr lvl="2">
              <a:buFont typeface="Arial" panose="020B0604020202020204" pitchFamily="34" charset="0"/>
              <a:buChar char="•"/>
            </a:pPr>
            <a:r>
              <a:rPr lang="en-US" altLang="en-US" sz="2200" i="1" dirty="0" smtClean="0">
                <a:solidFill>
                  <a:srgbClr val="003D81"/>
                </a:solidFill>
              </a:rPr>
              <a:t>Note- very strong </a:t>
            </a:r>
            <a:r>
              <a:rPr lang="en-US" altLang="en-US" sz="2200" i="1" dirty="0" err="1" smtClean="0">
                <a:solidFill>
                  <a:srgbClr val="003D81"/>
                </a:solidFill>
              </a:rPr>
              <a:t>Maths</a:t>
            </a:r>
            <a:r>
              <a:rPr lang="en-US" altLang="en-US" sz="2200" i="1" dirty="0" smtClean="0">
                <a:solidFill>
                  <a:srgbClr val="003D81"/>
                </a:solidFill>
              </a:rPr>
              <a:t> skills needed for this course!</a:t>
            </a:r>
          </a:p>
          <a:p>
            <a:pPr lvl="1"/>
            <a:r>
              <a:rPr lang="en-US" altLang="en-US" sz="2200" dirty="0" smtClean="0">
                <a:solidFill>
                  <a:srgbClr val="003D81"/>
                </a:solidFill>
              </a:rPr>
              <a:t>For capped courses, your choice will not be confirmed until next week</a:t>
            </a:r>
          </a:p>
          <a:p>
            <a:pPr lvl="1"/>
            <a:r>
              <a:rPr lang="en-US" altLang="en-US" sz="2200" dirty="0" smtClean="0">
                <a:solidFill>
                  <a:srgbClr val="003D81"/>
                </a:solidFill>
              </a:rPr>
              <a:t>If a module is over-subscribed, for those for which it is not compulsory, a random selection will be made</a:t>
            </a:r>
          </a:p>
          <a:p>
            <a:pPr lvl="1"/>
            <a:r>
              <a:rPr lang="en-US" altLang="en-US" sz="2200" dirty="0" smtClean="0">
                <a:solidFill>
                  <a:srgbClr val="003D81"/>
                </a:solidFill>
              </a:rPr>
              <a:t>If you do not get a place on your preferred elective module, you will be prompted to make another choice</a:t>
            </a:r>
          </a:p>
          <a:p>
            <a:pPr>
              <a:buFontTx/>
              <a:buChar char="•"/>
            </a:pPr>
            <a:endParaRPr lang="en-US" altLang="en-US" sz="2400" dirty="0" smtClean="0">
              <a:solidFill>
                <a:srgbClr val="003D8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noChangeArrowheads="1"/>
          </p:cNvSpPr>
          <p:nvPr>
            <p:ph type="title"/>
          </p:nvPr>
        </p:nvSpPr>
        <p:spPr/>
        <p:txBody>
          <a:bodyPr/>
          <a:lstStyle/>
          <a:p>
            <a:r>
              <a:rPr lang="en-GB" altLang="en-US" smtClean="0"/>
              <a:t>Timetable</a:t>
            </a:r>
          </a:p>
        </p:txBody>
      </p:sp>
      <p:sp>
        <p:nvSpPr>
          <p:cNvPr id="33795" name="TextBox 4"/>
          <p:cNvSpPr txBox="1">
            <a:spLocks noChangeArrowheads="1"/>
          </p:cNvSpPr>
          <p:nvPr/>
        </p:nvSpPr>
        <p:spPr bwMode="auto">
          <a:xfrm>
            <a:off x="838200" y="1557338"/>
            <a:ext cx="7497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eaLnBrk="1" hangingPunct="1">
              <a:buFontTx/>
              <a:buChar char="•"/>
            </a:pPr>
            <a:r>
              <a:rPr lang="en-GB" altLang="en-US" sz="1800" i="0">
                <a:solidFill>
                  <a:schemeClr val="tx2"/>
                </a:solidFill>
                <a:latin typeface="Arial" panose="020B0604020202020204" pitchFamily="34" charset="0"/>
                <a:cs typeface="Times New Roman" panose="02020603050405020304" pitchFamily="18" charset="0"/>
              </a:rPr>
              <a:t>Lectures typically held Monday – Friday between 09:00 – 18:00</a:t>
            </a:r>
          </a:p>
          <a:p>
            <a:pPr eaLnBrk="1" hangingPunct="1">
              <a:buFontTx/>
              <a:buChar char="•"/>
            </a:pPr>
            <a:r>
              <a:rPr lang="en-GB" altLang="en-US" sz="1800" i="0">
                <a:solidFill>
                  <a:schemeClr val="tx2"/>
                </a:solidFill>
                <a:latin typeface="Arial" panose="020B0604020202020204" pitchFamily="34" charset="0"/>
                <a:cs typeface="Times New Roman" panose="02020603050405020304" pitchFamily="18" charset="0"/>
              </a:rPr>
              <a:t>Wednesday afternoon - no lectures/ reserved for sport</a:t>
            </a:r>
          </a:p>
        </p:txBody>
      </p:sp>
      <p:sp>
        <p:nvSpPr>
          <p:cNvPr id="33796" name="Rectangle 6"/>
          <p:cNvSpPr>
            <a:spLocks noChangeArrowheads="1"/>
          </p:cNvSpPr>
          <p:nvPr/>
        </p:nvSpPr>
        <p:spPr bwMode="auto">
          <a:xfrm>
            <a:off x="307975" y="5991225"/>
            <a:ext cx="5275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algn="ctr" eaLnBrk="1" hangingPunct="1"/>
            <a:r>
              <a:rPr lang="en-GB" altLang="en-US" i="0">
                <a:solidFill>
                  <a:srgbClr val="FF0000"/>
                </a:solidFill>
                <a:latin typeface="Arial" panose="020B0604020202020204" pitchFamily="34" charset="0"/>
                <a:cs typeface="Arial" panose="020B0604020202020204" pitchFamily="34" charset="0"/>
              </a:rPr>
              <a:t>Most up-to-date timetables available on the Bioengineering website</a:t>
            </a:r>
          </a:p>
        </p:txBody>
      </p:sp>
      <p:sp>
        <p:nvSpPr>
          <p:cNvPr id="9" name="TextBox 8">
            <a:extLst>
              <a:ext uri="{FF2B5EF4-FFF2-40B4-BE49-F238E27FC236}">
                <a16:creationId xmlns:a16="http://schemas.microsoft.com/office/drawing/2014/main" xmlns="" id="{7EEC9D25-A320-47B4-B9CE-028B87125AB6}"/>
              </a:ext>
            </a:extLst>
          </p:cNvPr>
          <p:cNvSpPr txBox="1"/>
          <p:nvPr/>
        </p:nvSpPr>
        <p:spPr>
          <a:xfrm>
            <a:off x="5795963" y="3006725"/>
            <a:ext cx="2662237" cy="2678113"/>
          </a:xfrm>
          <a:prstGeom prst="rect">
            <a:avLst/>
          </a:prstGeom>
          <a:solidFill>
            <a:schemeClr val="bg1"/>
          </a:solidFill>
        </p:spPr>
        <p:txBody>
          <a:bodyPr>
            <a:spAutoFit/>
          </a:bodyPr>
          <a:lstStyle/>
          <a:p>
            <a:pPr marL="363538" indent="-363538" eaLnBrk="1" hangingPunct="1">
              <a:spcBef>
                <a:spcPts val="0"/>
              </a:spcBef>
              <a:spcAft>
                <a:spcPts val="0"/>
              </a:spcAft>
              <a:defRPr/>
            </a:pPr>
            <a:r>
              <a:rPr lang="en-GB" sz="1200" i="0" u="sng" dirty="0">
                <a:solidFill>
                  <a:schemeClr val="tx2"/>
                </a:solidFill>
                <a:latin typeface="+mn-lt"/>
                <a:ea typeface="ＭＳ Ｐゴシック" charset="0"/>
                <a:cs typeface="Times New Roman" charset="0"/>
              </a:rPr>
              <a:t>Lectures:</a:t>
            </a:r>
          </a:p>
          <a:p>
            <a:pPr marL="363538" indent="-363538" eaLnBrk="1" hangingPunct="1">
              <a:spcBef>
                <a:spcPts val="0"/>
              </a:spcBef>
              <a:spcAft>
                <a:spcPts val="0"/>
              </a:spcAft>
              <a:defRPr/>
            </a:pPr>
            <a:r>
              <a:rPr lang="en-GB" sz="1200" i="0" dirty="0">
                <a:solidFill>
                  <a:schemeClr val="tx2"/>
                </a:solidFill>
                <a:latin typeface="+mn-lt"/>
                <a:ea typeface="ＭＳ Ｐゴシック" charset="0"/>
                <a:cs typeface="Times New Roman" charset="0"/>
              </a:rPr>
              <a:t>	Focus on core concepts.</a:t>
            </a:r>
          </a:p>
          <a:p>
            <a:pPr marL="363538" indent="-363538" eaLnBrk="1" hangingPunct="1">
              <a:spcBef>
                <a:spcPts val="0"/>
              </a:spcBef>
              <a:spcAft>
                <a:spcPts val="0"/>
              </a:spcAft>
              <a:defRPr/>
            </a:pPr>
            <a:r>
              <a:rPr lang="en-GB" sz="1200" i="0" dirty="0">
                <a:solidFill>
                  <a:schemeClr val="tx2"/>
                </a:solidFill>
                <a:latin typeface="+mn-lt"/>
                <a:ea typeface="ＭＳ Ｐゴシック" charset="0"/>
                <a:cs typeface="Times New Roman" charset="0"/>
              </a:rPr>
              <a:t>	Normally start at xx:00, end xx:50</a:t>
            </a:r>
          </a:p>
          <a:p>
            <a:pPr marL="363538" indent="-363538" eaLnBrk="1" hangingPunct="1">
              <a:spcBef>
                <a:spcPts val="0"/>
              </a:spcBef>
              <a:spcAft>
                <a:spcPts val="0"/>
              </a:spcAft>
              <a:defRPr/>
            </a:pPr>
            <a:endParaRPr lang="en-GB" sz="1200" i="0" dirty="0">
              <a:solidFill>
                <a:schemeClr val="tx2"/>
              </a:solidFill>
              <a:latin typeface="+mn-lt"/>
              <a:ea typeface="ＭＳ Ｐゴシック" charset="0"/>
              <a:cs typeface="Times New Roman" charset="0"/>
            </a:endParaRPr>
          </a:p>
          <a:p>
            <a:pPr marL="363538" indent="-363538" eaLnBrk="1" hangingPunct="1">
              <a:spcBef>
                <a:spcPts val="0"/>
              </a:spcBef>
              <a:spcAft>
                <a:spcPts val="0"/>
              </a:spcAft>
              <a:defRPr/>
            </a:pPr>
            <a:r>
              <a:rPr lang="en-GB" sz="1200" i="0" u="sng" dirty="0" smtClean="0">
                <a:solidFill>
                  <a:schemeClr val="tx2"/>
                </a:solidFill>
                <a:latin typeface="+mn-lt"/>
                <a:ea typeface="ＭＳ Ｐゴシック" charset="0"/>
                <a:cs typeface="Times New Roman" charset="0"/>
              </a:rPr>
              <a:t>Study groups</a:t>
            </a:r>
            <a:r>
              <a:rPr lang="en-GB" sz="1200" i="0" dirty="0" smtClean="0">
                <a:solidFill>
                  <a:schemeClr val="tx2"/>
                </a:solidFill>
                <a:latin typeface="+mn-lt"/>
                <a:ea typeface="ＭＳ Ｐゴシック" charset="0"/>
                <a:cs typeface="Times New Roman" charset="0"/>
              </a:rPr>
              <a:t>:</a:t>
            </a:r>
            <a:endParaRPr lang="en-GB" sz="1200" i="0" dirty="0">
              <a:solidFill>
                <a:schemeClr val="tx2"/>
              </a:solidFill>
              <a:latin typeface="+mn-lt"/>
              <a:ea typeface="ＭＳ Ｐゴシック" charset="0"/>
              <a:cs typeface="Times New Roman" charset="0"/>
            </a:endParaRPr>
          </a:p>
          <a:p>
            <a:pPr marL="363538" indent="-363538" eaLnBrk="1" hangingPunct="1">
              <a:spcBef>
                <a:spcPts val="0"/>
              </a:spcBef>
              <a:spcAft>
                <a:spcPts val="0"/>
              </a:spcAft>
              <a:defRPr/>
            </a:pPr>
            <a:r>
              <a:rPr lang="en-GB" sz="1200" i="0" dirty="0">
                <a:solidFill>
                  <a:schemeClr val="tx2"/>
                </a:solidFill>
                <a:latin typeface="+mn-lt"/>
                <a:ea typeface="ＭＳ Ｐゴシック" charset="0"/>
                <a:cs typeface="Times New Roman" charset="0"/>
              </a:rPr>
              <a:t>	Focus on applications</a:t>
            </a:r>
          </a:p>
          <a:p>
            <a:pPr marL="363538" indent="-363538" eaLnBrk="1" hangingPunct="1">
              <a:spcBef>
                <a:spcPts val="0"/>
              </a:spcBef>
              <a:spcAft>
                <a:spcPts val="0"/>
              </a:spcAft>
              <a:defRPr/>
            </a:pPr>
            <a:endParaRPr lang="en-GB" sz="1200" i="0" dirty="0">
              <a:solidFill>
                <a:schemeClr val="tx2"/>
              </a:solidFill>
              <a:latin typeface="+mn-lt"/>
              <a:ea typeface="ＭＳ Ｐゴシック" charset="0"/>
              <a:cs typeface="Times New Roman" charset="0"/>
            </a:endParaRPr>
          </a:p>
          <a:p>
            <a:pPr marL="363538" indent="-363538" eaLnBrk="1" hangingPunct="1">
              <a:spcBef>
                <a:spcPts val="0"/>
              </a:spcBef>
              <a:spcAft>
                <a:spcPts val="0"/>
              </a:spcAft>
              <a:defRPr/>
            </a:pPr>
            <a:r>
              <a:rPr lang="en-GB" sz="1200" i="0" u="sng" dirty="0">
                <a:solidFill>
                  <a:schemeClr val="tx2"/>
                </a:solidFill>
                <a:latin typeface="+mn-lt"/>
                <a:ea typeface="ＭＳ Ｐゴシック" charset="0"/>
                <a:cs typeface="Times New Roman" charset="0"/>
              </a:rPr>
              <a:t>Office Hours/Feedback Sessions:</a:t>
            </a:r>
            <a:endParaRPr lang="en-GB" sz="1200" i="0" dirty="0">
              <a:solidFill>
                <a:schemeClr val="tx2"/>
              </a:solidFill>
              <a:latin typeface="+mn-lt"/>
              <a:ea typeface="ＭＳ Ｐゴシック" charset="0"/>
              <a:cs typeface="Times New Roman" charset="0"/>
            </a:endParaRPr>
          </a:p>
          <a:p>
            <a:pPr marL="363538" indent="-363538" eaLnBrk="1" hangingPunct="1">
              <a:spcBef>
                <a:spcPts val="0"/>
              </a:spcBef>
              <a:spcAft>
                <a:spcPts val="0"/>
              </a:spcAft>
              <a:defRPr/>
            </a:pPr>
            <a:r>
              <a:rPr lang="en-GB" sz="1200" i="0" dirty="0">
                <a:solidFill>
                  <a:schemeClr val="tx2"/>
                </a:solidFill>
                <a:latin typeface="+mn-lt"/>
                <a:ea typeface="ＭＳ Ｐゴシック" charset="0"/>
                <a:cs typeface="Times New Roman" charset="0"/>
              </a:rPr>
              <a:t>	scheduled individually by instructors</a:t>
            </a:r>
          </a:p>
          <a:p>
            <a:pPr marL="363538" indent="-363538" eaLnBrk="1" hangingPunct="1">
              <a:spcBef>
                <a:spcPts val="0"/>
              </a:spcBef>
              <a:spcAft>
                <a:spcPts val="0"/>
              </a:spcAft>
              <a:defRPr/>
            </a:pPr>
            <a:r>
              <a:rPr lang="en-GB" sz="1200" i="0" dirty="0">
                <a:solidFill>
                  <a:schemeClr val="tx2"/>
                </a:solidFill>
                <a:latin typeface="+mn-lt"/>
                <a:ea typeface="ＭＳ Ｐゴシック" charset="0"/>
                <a:cs typeface="Times New Roman" charset="0"/>
              </a:rPr>
              <a:t>	may want to email in advance</a:t>
            </a:r>
          </a:p>
          <a:p>
            <a:pPr marL="363538" indent="-363538" eaLnBrk="1" hangingPunct="1">
              <a:spcBef>
                <a:spcPts val="0"/>
              </a:spcBef>
              <a:spcAft>
                <a:spcPts val="0"/>
              </a:spcAft>
              <a:defRPr/>
            </a:pPr>
            <a:r>
              <a:rPr lang="en-GB" sz="1200" i="0" dirty="0">
                <a:solidFill>
                  <a:schemeClr val="tx2"/>
                </a:solidFill>
                <a:latin typeface="+mn-lt"/>
                <a:ea typeface="ＭＳ Ｐゴシック" charset="0"/>
                <a:cs typeface="Times New Roman" charset="0"/>
              </a:rPr>
              <a:t>	underutilised chance to get feedback</a:t>
            </a:r>
          </a:p>
        </p:txBody>
      </p:sp>
      <p:sp>
        <p:nvSpPr>
          <p:cNvPr id="10" name="TextBox 9">
            <a:extLst>
              <a:ext uri="{FF2B5EF4-FFF2-40B4-BE49-F238E27FC236}">
                <a16:creationId xmlns:a16="http://schemas.microsoft.com/office/drawing/2014/main" xmlns="" id="{487489AA-B26E-410C-9201-A48A6ADC788A}"/>
              </a:ext>
            </a:extLst>
          </p:cNvPr>
          <p:cNvSpPr txBox="1"/>
          <p:nvPr/>
        </p:nvSpPr>
        <p:spPr>
          <a:xfrm>
            <a:off x="5719763" y="2276475"/>
            <a:ext cx="2616200" cy="584200"/>
          </a:xfrm>
          <a:prstGeom prst="rect">
            <a:avLst/>
          </a:prstGeom>
          <a:noFill/>
        </p:spPr>
        <p:txBody>
          <a:bodyPr>
            <a:spAutoFit/>
          </a:bodyPr>
          <a:lstStyle/>
          <a:p>
            <a:pPr marL="363538" indent="-363538" algn="ctr" eaLnBrk="1" hangingPunct="1">
              <a:spcBef>
                <a:spcPts val="0"/>
              </a:spcBef>
              <a:spcAft>
                <a:spcPts val="0"/>
              </a:spcAft>
              <a:defRPr/>
            </a:pPr>
            <a:r>
              <a:rPr lang="en-GB" b="1" i="0" dirty="0">
                <a:solidFill>
                  <a:schemeClr val="tx2"/>
                </a:solidFill>
                <a:latin typeface="+mn-lt"/>
                <a:ea typeface="ＭＳ Ｐゴシック" charset="0"/>
                <a:cs typeface="Times New Roman" charset="0"/>
              </a:rPr>
              <a:t>Lectures start:</a:t>
            </a:r>
          </a:p>
          <a:p>
            <a:pPr marL="363538" indent="-363538" algn="ctr" eaLnBrk="1" hangingPunct="1">
              <a:spcBef>
                <a:spcPts val="0"/>
              </a:spcBef>
              <a:spcAft>
                <a:spcPts val="0"/>
              </a:spcAft>
              <a:defRPr/>
            </a:pPr>
            <a:r>
              <a:rPr lang="en-GB" b="1" i="0" dirty="0">
                <a:solidFill>
                  <a:schemeClr val="tx2"/>
                </a:solidFill>
                <a:latin typeface="+mn-lt"/>
                <a:ea typeface="ＭＳ Ｐゴシック" charset="0"/>
                <a:cs typeface="Times New Roman" charset="0"/>
              </a:rPr>
              <a:t>Monday 7 October, 2019</a:t>
            </a:r>
          </a:p>
        </p:txBody>
      </p:sp>
      <p:sp>
        <p:nvSpPr>
          <p:cNvPr id="11" name="TextBox 10">
            <a:extLst>
              <a:ext uri="{FF2B5EF4-FFF2-40B4-BE49-F238E27FC236}">
                <a16:creationId xmlns:a16="http://schemas.microsoft.com/office/drawing/2014/main" xmlns="" id="{187D6DE9-D1CF-4768-85D9-6C07888062ED}"/>
              </a:ext>
            </a:extLst>
          </p:cNvPr>
          <p:cNvSpPr txBox="1"/>
          <p:nvPr/>
        </p:nvSpPr>
        <p:spPr>
          <a:xfrm>
            <a:off x="6297539" y="5853113"/>
            <a:ext cx="1659429" cy="369332"/>
          </a:xfrm>
          <a:prstGeom prst="rect">
            <a:avLst/>
          </a:prstGeom>
          <a:noFill/>
        </p:spPr>
        <p:txBody>
          <a:bodyPr wrap="none">
            <a:spAutoFit/>
          </a:bodyPr>
          <a:lstStyle/>
          <a:p>
            <a:pPr marL="363538" indent="-363538" eaLnBrk="1" hangingPunct="1">
              <a:spcBef>
                <a:spcPts val="0"/>
              </a:spcBef>
              <a:spcAft>
                <a:spcPts val="0"/>
              </a:spcAft>
              <a:defRPr/>
            </a:pPr>
            <a:r>
              <a:rPr lang="en-GB" sz="1800" b="1" i="0" u="sng" dirty="0">
                <a:ln w="1905"/>
                <a:solidFill>
                  <a:schemeClr val="tx2"/>
                </a:solidFill>
                <a:effectLst>
                  <a:innerShdw blurRad="69850" dist="43180" dir="5400000">
                    <a:srgbClr val="000000">
                      <a:alpha val="65000"/>
                    </a:srgbClr>
                  </a:innerShdw>
                </a:effectLst>
                <a:latin typeface="+mn-lt"/>
                <a:ea typeface="ＭＳ Ｐゴシック" charset="0"/>
                <a:cs typeface="Times New Roman" charset="0"/>
              </a:rPr>
              <a:t>Be punctual!!</a:t>
            </a:r>
          </a:p>
        </p:txBody>
      </p:sp>
      <p:pic>
        <p:nvPicPr>
          <p:cNvPr id="33800" name="Picture 1"/>
          <p:cNvPicPr>
            <a:picLocks noChangeAspect="1"/>
          </p:cNvPicPr>
          <p:nvPr/>
        </p:nvPicPr>
        <p:blipFill>
          <a:blip r:embed="rId2" cstate="print">
            <a:extLst>
              <a:ext uri="{28A0092B-C50C-407E-A947-70E740481C1C}">
                <a14:useLocalDpi xmlns:a14="http://schemas.microsoft.com/office/drawing/2010/main" val="0"/>
              </a:ext>
            </a:extLst>
          </a:blip>
          <a:srcRect l="6296" t="4362" r="55116" b="3238"/>
          <a:stretch>
            <a:fillRect/>
          </a:stretch>
        </p:blipFill>
        <p:spPr bwMode="auto">
          <a:xfrm>
            <a:off x="595313" y="2417763"/>
            <a:ext cx="4987925"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Up Arrow 7"/>
          <p:cNvSpPr>
            <a:spLocks noChangeArrowheads="1"/>
          </p:cNvSpPr>
          <p:nvPr/>
        </p:nvSpPr>
        <p:spPr bwMode="auto">
          <a:xfrm rot="-3155737">
            <a:off x="2781300" y="4421188"/>
            <a:ext cx="503237" cy="636588"/>
          </a:xfrm>
          <a:prstGeom prst="upArrow">
            <a:avLst>
              <a:gd name="adj1" fmla="val 50000"/>
              <a:gd name="adj2" fmla="val 50049"/>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eaLnBrk="1" hangingPunct="1"/>
            <a:endParaRPr lang="en-GB"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noChangeArrowheads="1"/>
          </p:cNvSpPr>
          <p:nvPr>
            <p:ph type="title"/>
          </p:nvPr>
        </p:nvSpPr>
        <p:spPr/>
        <p:txBody>
          <a:bodyPr/>
          <a:lstStyle/>
          <a:p>
            <a:r>
              <a:rPr lang="en-GB" altLang="en-US" smtClean="0"/>
              <a:t>Course Materials</a:t>
            </a:r>
          </a:p>
        </p:txBody>
      </p:sp>
      <p:sp>
        <p:nvSpPr>
          <p:cNvPr id="5" name="TextBox 4">
            <a:extLst>
              <a:ext uri="{FF2B5EF4-FFF2-40B4-BE49-F238E27FC236}">
                <a16:creationId xmlns:a16="http://schemas.microsoft.com/office/drawing/2014/main" xmlns="" id="{9BDB0686-AC53-4636-BA81-85452F61BA9F}"/>
              </a:ext>
            </a:extLst>
          </p:cNvPr>
          <p:cNvSpPr txBox="1"/>
          <p:nvPr/>
        </p:nvSpPr>
        <p:spPr>
          <a:xfrm>
            <a:off x="5719763" y="3986213"/>
            <a:ext cx="2728912" cy="584200"/>
          </a:xfrm>
          <a:prstGeom prst="rect">
            <a:avLst/>
          </a:prstGeom>
          <a:noFill/>
        </p:spPr>
        <p:txBody>
          <a:bodyPr>
            <a:spAutoFit/>
          </a:bodyPr>
          <a:lstStyle/>
          <a:p>
            <a:pPr marL="363538" indent="-363538" algn="ctr" eaLnBrk="1" hangingPunct="1">
              <a:spcBef>
                <a:spcPts val="0"/>
              </a:spcBef>
              <a:spcAft>
                <a:spcPts val="0"/>
              </a:spcAft>
              <a:defRPr/>
            </a:pPr>
            <a:r>
              <a:rPr lang="en-GB" i="0" dirty="0">
                <a:solidFill>
                  <a:srgbClr val="040404"/>
                </a:solidFill>
                <a:latin typeface="+mn-lt"/>
                <a:ea typeface="ＭＳ Ｐゴシック" charset="0"/>
                <a:cs typeface="Times New Roman" charset="0"/>
                <a:hlinkClick r:id="rId2"/>
              </a:rPr>
              <a:t>https://bb.imperial.ac.uk</a:t>
            </a:r>
            <a:endParaRPr lang="en-GB" i="0" dirty="0">
              <a:solidFill>
                <a:srgbClr val="040404"/>
              </a:solidFill>
              <a:latin typeface="+mn-lt"/>
              <a:ea typeface="ＭＳ Ｐゴシック" charset="0"/>
              <a:cs typeface="Times New Roman" charset="0"/>
            </a:endParaRPr>
          </a:p>
          <a:p>
            <a:pPr marL="363538" indent="-363538" eaLnBrk="1" hangingPunct="1">
              <a:spcBef>
                <a:spcPts val="0"/>
              </a:spcBef>
              <a:spcAft>
                <a:spcPts val="0"/>
              </a:spcAft>
              <a:defRPr/>
            </a:pPr>
            <a:r>
              <a:rPr lang="en-GB" i="0" dirty="0">
                <a:solidFill>
                  <a:srgbClr val="040404"/>
                </a:solidFill>
                <a:latin typeface="+mn-lt"/>
                <a:ea typeface="ＭＳ Ｐゴシック" charset="0"/>
                <a:cs typeface="Times New Roman" charset="0"/>
              </a:rPr>
              <a:t> </a:t>
            </a:r>
          </a:p>
        </p:txBody>
      </p:sp>
      <p:pic>
        <p:nvPicPr>
          <p:cNvPr id="34820" name="Picture 5" descr="temp.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9763" y="1700213"/>
            <a:ext cx="2728912"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Box 6">
            <a:extLst>
              <a:ext uri="{FF2B5EF4-FFF2-40B4-BE49-F238E27FC236}">
                <a16:creationId xmlns:a16="http://schemas.microsoft.com/office/drawing/2014/main" xmlns="" id="{2525A092-D240-4F57-8A9F-2FB7154CBA01}"/>
              </a:ext>
            </a:extLst>
          </p:cNvPr>
          <p:cNvSpPr txBox="1">
            <a:spLocks noChangeArrowheads="1"/>
          </p:cNvSpPr>
          <p:nvPr/>
        </p:nvSpPr>
        <p:spPr bwMode="auto">
          <a:xfrm>
            <a:off x="838200" y="1700213"/>
            <a:ext cx="4597400" cy="2416175"/>
          </a:xfrm>
          <a:prstGeom prst="rect">
            <a:avLst/>
          </a:prstGeom>
          <a:noFill/>
          <a:ln>
            <a:noFill/>
          </a:ln>
          <a:extLst>
            <a:ext uri="{909E8E84-426E-40dd-AFC4-6F175D3DCCD1}"/>
            <a:ext uri="{91240B29-F687-4f45-9708-019B960494DF}"/>
          </a:extLst>
        </p:spPr>
        <p:txBody>
          <a:bodyPr>
            <a:spAutoFit/>
          </a:bodyPr>
          <a:lstStyle>
            <a:lvl1pPr>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eaLnBrk="1" hangingPunct="1">
              <a:spcAft>
                <a:spcPts val="600"/>
              </a:spcAft>
              <a:defRPr/>
            </a:pPr>
            <a:r>
              <a:rPr lang="en-GB" altLang="en-US" sz="1800" i="0" dirty="0">
                <a:solidFill>
                  <a:schemeClr val="tx2"/>
                </a:solidFill>
                <a:latin typeface="Arial" panose="020B0604020202020204" pitchFamily="34" charset="0"/>
                <a:cs typeface="Arial" panose="020B0604020202020204" pitchFamily="34" charset="0"/>
              </a:rPr>
              <a:t>All course materials are posted on Blackboard:</a:t>
            </a:r>
          </a:p>
          <a:p>
            <a:pPr marL="285750" indent="-285750" eaLnBrk="1" hangingPunct="1">
              <a:spcAft>
                <a:spcPts val="600"/>
              </a:spcAft>
              <a:buFont typeface="Arial" panose="020B0604020202020204" pitchFamily="34" charset="0"/>
              <a:buChar char="•"/>
              <a:defRPr/>
            </a:pPr>
            <a:r>
              <a:rPr lang="en-GB" altLang="en-US" sz="1800" i="0" dirty="0">
                <a:solidFill>
                  <a:schemeClr val="tx2"/>
                </a:solidFill>
                <a:latin typeface="Arial" panose="020B0604020202020204" pitchFamily="34" charset="0"/>
                <a:cs typeface="Arial" panose="020B0604020202020204" pitchFamily="34" charset="0"/>
              </a:rPr>
              <a:t>Lecture slides</a:t>
            </a:r>
          </a:p>
          <a:p>
            <a:pPr marL="285750" indent="-285750" eaLnBrk="1" hangingPunct="1">
              <a:spcAft>
                <a:spcPts val="600"/>
              </a:spcAft>
              <a:buFont typeface="Arial" panose="020B0604020202020204" pitchFamily="34" charset="0"/>
              <a:buChar char="•"/>
              <a:defRPr/>
            </a:pPr>
            <a:r>
              <a:rPr lang="en-GB" altLang="en-US" sz="1800" i="0" dirty="0">
                <a:solidFill>
                  <a:schemeClr val="tx2"/>
                </a:solidFill>
                <a:latin typeface="Arial" panose="020B0604020202020204" pitchFamily="34" charset="0"/>
                <a:cs typeface="Arial" panose="020B0604020202020204" pitchFamily="34" charset="0"/>
              </a:rPr>
              <a:t>Handouts</a:t>
            </a:r>
          </a:p>
          <a:p>
            <a:pPr marL="285750" indent="-285750" eaLnBrk="1" hangingPunct="1">
              <a:spcAft>
                <a:spcPts val="600"/>
              </a:spcAft>
              <a:buFont typeface="Arial" panose="020B0604020202020204" pitchFamily="34" charset="0"/>
              <a:buChar char="•"/>
              <a:defRPr/>
            </a:pPr>
            <a:r>
              <a:rPr lang="en-GB" altLang="en-US" sz="1800" i="0" dirty="0">
                <a:solidFill>
                  <a:schemeClr val="tx2"/>
                </a:solidFill>
                <a:latin typeface="Arial" panose="020B0604020202020204" pitchFamily="34" charset="0"/>
                <a:cs typeface="Arial" panose="020B0604020202020204" pitchFamily="34" charset="0"/>
              </a:rPr>
              <a:t>Tutorials</a:t>
            </a:r>
          </a:p>
          <a:p>
            <a:pPr marL="285750" indent="-285750" eaLnBrk="1" hangingPunct="1">
              <a:spcAft>
                <a:spcPts val="600"/>
              </a:spcAft>
              <a:buFont typeface="Arial" panose="020B0604020202020204" pitchFamily="34" charset="0"/>
              <a:buChar char="•"/>
              <a:defRPr/>
            </a:pPr>
            <a:r>
              <a:rPr lang="en-GB" altLang="en-US" sz="1800" i="0" dirty="0">
                <a:solidFill>
                  <a:schemeClr val="tx2"/>
                </a:solidFill>
                <a:latin typeface="Arial" panose="020B0604020202020204" pitchFamily="34" charset="0"/>
                <a:cs typeface="Arial" panose="020B0604020202020204" pitchFamily="34" charset="0"/>
              </a:rPr>
              <a:t>Past exam papers.</a:t>
            </a:r>
          </a:p>
          <a:p>
            <a:pPr eaLnBrk="1" hangingPunct="1">
              <a:spcAft>
                <a:spcPts val="600"/>
              </a:spcAft>
              <a:defRPr/>
            </a:pPr>
            <a:endParaRPr lang="en-GB" altLang="en-US" sz="1800" i="0" dirty="0">
              <a:solidFill>
                <a:srgbClr val="040404"/>
              </a:solidFill>
              <a:latin typeface="Arial" panose="020B0604020202020204" pitchFamily="34" charset="0"/>
              <a:cs typeface="Arial" panose="020B0604020202020204" pitchFamily="34" charset="0"/>
            </a:endParaRPr>
          </a:p>
        </p:txBody>
      </p:sp>
      <p:sp>
        <p:nvSpPr>
          <p:cNvPr id="43013" name="TextBox 7">
            <a:extLst>
              <a:ext uri="{FF2B5EF4-FFF2-40B4-BE49-F238E27FC236}">
                <a16:creationId xmlns:a16="http://schemas.microsoft.com/office/drawing/2014/main" xmlns="" id="{0B4E3FCD-BE97-495A-8177-D743056DD1F9}"/>
              </a:ext>
            </a:extLst>
          </p:cNvPr>
          <p:cNvSpPr txBox="1">
            <a:spLocks noChangeArrowheads="1"/>
          </p:cNvSpPr>
          <p:nvPr/>
        </p:nvSpPr>
        <p:spPr bwMode="auto">
          <a:xfrm>
            <a:off x="838200" y="4568825"/>
            <a:ext cx="7610475" cy="1754188"/>
          </a:xfrm>
          <a:prstGeom prst="rect">
            <a:avLst/>
          </a:prstGeom>
          <a:noFill/>
          <a:ln>
            <a:noFill/>
          </a:ln>
          <a:extLst>
            <a:ext uri="{909E8E84-426E-40dd-AFC4-6F175D3DCCD1}"/>
            <a:ext uri="{91240B29-F687-4f45-9708-019B960494DF}"/>
          </a:extLst>
        </p:spPr>
        <p:txBody>
          <a:bodyPr>
            <a:spAutoFit/>
          </a:bodyPr>
          <a:lstStyle>
            <a:lvl1pPr marL="363538" indent="-363538">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eaLnBrk="1" hangingPunct="1">
              <a:defRPr/>
            </a:pPr>
            <a:r>
              <a:rPr lang="en-GB" altLang="en-US" sz="1800" i="0" dirty="0">
                <a:solidFill>
                  <a:schemeClr val="tx2"/>
                </a:solidFill>
                <a:latin typeface="Arial" panose="020B0604020202020204" pitchFamily="34" charset="0"/>
                <a:cs typeface="Times New Roman" panose="02020603050405020304" pitchFamily="18" charset="0"/>
              </a:rPr>
              <a:t>Blackboard also contains:</a:t>
            </a:r>
          </a:p>
          <a:p>
            <a:pPr eaLnBrk="1" hangingPunct="1">
              <a:buFontTx/>
              <a:buChar char="•"/>
              <a:defRPr/>
            </a:pPr>
            <a:r>
              <a:rPr lang="en-GB" altLang="en-US" sz="1800" i="0" dirty="0">
                <a:solidFill>
                  <a:schemeClr val="tx2"/>
                </a:solidFill>
                <a:latin typeface="Arial" panose="020B0604020202020204" pitchFamily="34" charset="0"/>
                <a:cs typeface="Times New Roman" panose="02020603050405020304" pitchFamily="18" charset="0"/>
              </a:rPr>
              <a:t>Coursework/ report submissions via </a:t>
            </a:r>
            <a:r>
              <a:rPr lang="en-GB" altLang="en-US" sz="1800" i="0" dirty="0" err="1">
                <a:solidFill>
                  <a:schemeClr val="tx2"/>
                </a:solidFill>
                <a:latin typeface="Arial" panose="020B0604020202020204" pitchFamily="34" charset="0"/>
                <a:cs typeface="Times New Roman" panose="02020603050405020304" pitchFamily="18" charset="0"/>
              </a:rPr>
              <a:t>Turnitin</a:t>
            </a:r>
            <a:r>
              <a:rPr lang="en-GB" altLang="en-US" sz="1800" i="0" dirty="0">
                <a:solidFill>
                  <a:schemeClr val="tx2"/>
                </a:solidFill>
                <a:latin typeface="Arial" panose="020B0604020202020204" pitchFamily="34" charset="0"/>
                <a:cs typeface="Times New Roman" panose="02020603050405020304" pitchFamily="18" charset="0"/>
              </a:rPr>
              <a:t> (automatic plagiarism detection)</a:t>
            </a:r>
          </a:p>
          <a:p>
            <a:pPr eaLnBrk="1" hangingPunct="1">
              <a:buFontTx/>
              <a:buChar char="•"/>
              <a:defRPr/>
            </a:pPr>
            <a:r>
              <a:rPr lang="en-GB" altLang="en-US" sz="1800" i="0" dirty="0">
                <a:solidFill>
                  <a:schemeClr val="tx2"/>
                </a:solidFill>
                <a:latin typeface="Arial" panose="020B0604020202020204" pitchFamily="34" charset="0"/>
                <a:cs typeface="Times New Roman" panose="02020603050405020304" pitchFamily="18" charset="0"/>
              </a:rPr>
              <a:t>Marks record/ grade book</a:t>
            </a:r>
          </a:p>
          <a:p>
            <a:pPr eaLnBrk="1" hangingPunct="1">
              <a:buFontTx/>
              <a:buChar char="•"/>
              <a:defRPr/>
            </a:pPr>
            <a:r>
              <a:rPr lang="en-GB" altLang="en-US" sz="1800" i="0" dirty="0">
                <a:solidFill>
                  <a:schemeClr val="tx2"/>
                </a:solidFill>
                <a:latin typeface="Arial" panose="020B0604020202020204" pitchFamily="34" charset="0"/>
                <a:cs typeface="Times New Roman" panose="02020603050405020304" pitchFamily="18" charset="0"/>
              </a:rPr>
              <a:t>Module correspondence.</a:t>
            </a:r>
          </a:p>
          <a:p>
            <a:pPr marL="0" indent="0" eaLnBrk="1" hangingPunct="1">
              <a:defRPr/>
            </a:pPr>
            <a:endParaRPr lang="en-GB" altLang="en-US" sz="1800" i="0" dirty="0">
              <a:solidFill>
                <a:srgbClr val="040404"/>
              </a:solidFill>
              <a:latin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p:txBody>
          <a:bodyPr/>
          <a:lstStyle/>
          <a:p>
            <a:r>
              <a:rPr lang="en-GB" altLang="en-US" smtClean="0"/>
              <a:t>Brief History of Bioengineering at Imperial</a:t>
            </a:r>
          </a:p>
        </p:txBody>
      </p:sp>
      <p:sp>
        <p:nvSpPr>
          <p:cNvPr id="10243" name="Content Placeholder 2"/>
          <p:cNvSpPr>
            <a:spLocks noGrp="1" noChangeArrowheads="1"/>
          </p:cNvSpPr>
          <p:nvPr>
            <p:ph idx="1"/>
          </p:nvPr>
        </p:nvSpPr>
        <p:spPr/>
        <p:txBody>
          <a:bodyPr/>
          <a:lstStyle/>
          <a:p>
            <a:pPr marL="457200" indent="-457200">
              <a:buFontTx/>
              <a:buChar char="•"/>
            </a:pPr>
            <a:r>
              <a:rPr lang="en-GB" altLang="en-US" sz="2800" smtClean="0">
                <a:solidFill>
                  <a:schemeClr val="tx2"/>
                </a:solidFill>
              </a:rPr>
              <a:t>Started in 1991 with 10 students</a:t>
            </a:r>
          </a:p>
          <a:p>
            <a:pPr marL="457200" indent="-457200">
              <a:buFontTx/>
              <a:buChar char="•"/>
            </a:pPr>
            <a:r>
              <a:rPr lang="en-GB" altLang="en-US" sz="2800" smtClean="0">
                <a:solidFill>
                  <a:schemeClr val="tx2"/>
                </a:solidFill>
              </a:rPr>
              <a:t>Became a true Department in 2001</a:t>
            </a:r>
          </a:p>
          <a:p>
            <a:pPr marL="457200" indent="-457200">
              <a:buFontTx/>
              <a:buChar char="•"/>
            </a:pPr>
            <a:r>
              <a:rPr lang="en-GB" altLang="en-US" sz="2800" smtClean="0">
                <a:solidFill>
                  <a:schemeClr val="tx2"/>
                </a:solidFill>
              </a:rPr>
              <a:t>Now growing fast:</a:t>
            </a:r>
          </a:p>
          <a:p>
            <a:pPr marL="381000" lvl="1" indent="0">
              <a:buFontTx/>
              <a:buNone/>
            </a:pPr>
            <a:r>
              <a:rPr lang="en-GB" altLang="en-US" sz="2400" smtClean="0">
                <a:solidFill>
                  <a:schemeClr val="tx2"/>
                </a:solidFill>
              </a:rPr>
              <a:t>	50+ Academic staff </a:t>
            </a:r>
          </a:p>
          <a:p>
            <a:pPr marL="381000" lvl="1" indent="0">
              <a:buFontTx/>
              <a:buNone/>
            </a:pPr>
            <a:r>
              <a:rPr lang="en-GB" altLang="en-US" sz="2400" smtClean="0">
                <a:solidFill>
                  <a:schemeClr val="tx2"/>
                </a:solidFill>
              </a:rPr>
              <a:t>	50+ Professional Services Staff</a:t>
            </a:r>
          </a:p>
          <a:p>
            <a:pPr marL="381000" lvl="1" indent="0">
              <a:buFontTx/>
              <a:buNone/>
            </a:pPr>
            <a:r>
              <a:rPr lang="en-GB" altLang="en-US" sz="2400" smtClean="0">
                <a:solidFill>
                  <a:schemeClr val="tx2"/>
                </a:solidFill>
              </a:rPr>
              <a:t>	450+ Undergraduates</a:t>
            </a:r>
          </a:p>
          <a:p>
            <a:pPr marL="381000" lvl="1" indent="0">
              <a:buFontTx/>
              <a:buNone/>
            </a:pPr>
            <a:r>
              <a:rPr lang="en-GB" altLang="en-US" sz="2400" smtClean="0">
                <a:solidFill>
                  <a:schemeClr val="tx2"/>
                </a:solidFill>
              </a:rPr>
              <a:t>	300+ Postgraduates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noChangeArrowheads="1"/>
          </p:cNvSpPr>
          <p:nvPr>
            <p:ph type="title"/>
          </p:nvPr>
        </p:nvSpPr>
        <p:spPr/>
        <p:txBody>
          <a:bodyPr/>
          <a:lstStyle/>
          <a:p>
            <a:r>
              <a:rPr lang="en-GB" altLang="en-US" smtClean="0"/>
              <a:t>Time Line</a:t>
            </a:r>
          </a:p>
        </p:txBody>
      </p:sp>
      <p:sp>
        <p:nvSpPr>
          <p:cNvPr id="35843" name="TextBox 9"/>
          <p:cNvSpPr txBox="1">
            <a:spLocks noChangeArrowheads="1"/>
          </p:cNvSpPr>
          <p:nvPr/>
        </p:nvSpPr>
        <p:spPr bwMode="auto">
          <a:xfrm>
            <a:off x="838200" y="1844675"/>
            <a:ext cx="74787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eaLnBrk="1" hangingPunct="1">
              <a:spcAft>
                <a:spcPts val="600"/>
              </a:spcAft>
            </a:pPr>
            <a:r>
              <a:rPr lang="en-GB" altLang="en-US" sz="2000" b="1" i="0">
                <a:solidFill>
                  <a:schemeClr val="tx2"/>
                </a:solidFill>
                <a:latin typeface="Arial" panose="020B0604020202020204" pitchFamily="34" charset="0"/>
                <a:cs typeface="Times New Roman" panose="02020603050405020304" pitchFamily="18" charset="0"/>
              </a:rPr>
              <a:t>Autumn Term (30 September – 13 December, 2019)</a:t>
            </a:r>
          </a:p>
          <a:p>
            <a:pPr eaLnBrk="1" hangingPunct="1">
              <a:spcAft>
                <a:spcPts val="600"/>
              </a:spcAft>
              <a:buFont typeface="Arial" panose="020B0604020202020204" pitchFamily="34" charset="0"/>
              <a:buChar char="•"/>
            </a:pPr>
            <a:r>
              <a:rPr lang="en-GB" altLang="en-US" sz="2000" i="0">
                <a:solidFill>
                  <a:schemeClr val="tx2"/>
                </a:solidFill>
                <a:latin typeface="Arial" panose="020B0604020202020204" pitchFamily="34" charset="0"/>
                <a:cs typeface="Times New Roman" panose="02020603050405020304" pitchFamily="18" charset="0"/>
              </a:rPr>
              <a:t>Week 1 	30 Sept - 4 October		No teaching</a:t>
            </a:r>
          </a:p>
          <a:p>
            <a:pPr eaLnBrk="1" hangingPunct="1">
              <a:spcAft>
                <a:spcPts val="600"/>
              </a:spcAft>
              <a:buFont typeface="Arial" panose="020B0604020202020204" pitchFamily="34" charset="0"/>
              <a:buChar char="•"/>
            </a:pPr>
            <a:r>
              <a:rPr lang="en-GB" altLang="en-US" sz="2000" i="0">
                <a:solidFill>
                  <a:schemeClr val="tx2"/>
                </a:solidFill>
                <a:latin typeface="Arial" panose="020B0604020202020204" pitchFamily="34" charset="0"/>
                <a:cs typeface="Times New Roman" panose="02020603050405020304" pitchFamily="18" charset="0"/>
              </a:rPr>
              <a:t>Weeks 2-6	7 October - 8 November		Teaching</a:t>
            </a:r>
          </a:p>
          <a:p>
            <a:pPr eaLnBrk="1" hangingPunct="1">
              <a:spcAft>
                <a:spcPts val="600"/>
              </a:spcAft>
              <a:buFont typeface="Arial" panose="020B0604020202020204" pitchFamily="34" charset="0"/>
              <a:buChar char="•"/>
            </a:pPr>
            <a:r>
              <a:rPr lang="en-GB" altLang="en-US" sz="2000" i="0">
                <a:solidFill>
                  <a:srgbClr val="DC0217"/>
                </a:solidFill>
                <a:latin typeface="Arial" panose="020B0604020202020204" pitchFamily="34" charset="0"/>
                <a:cs typeface="Times New Roman" panose="02020603050405020304" pitchFamily="18" charset="0"/>
              </a:rPr>
              <a:t>Week 7	11 -15 November		Reading Week</a:t>
            </a:r>
          </a:p>
          <a:p>
            <a:pPr eaLnBrk="1" hangingPunct="1">
              <a:spcAft>
                <a:spcPts val="600"/>
              </a:spcAft>
              <a:buFont typeface="Arial" panose="020B0604020202020204" pitchFamily="34" charset="0"/>
              <a:buChar char="•"/>
            </a:pPr>
            <a:r>
              <a:rPr lang="en-GB" altLang="en-US" sz="2000" i="0">
                <a:solidFill>
                  <a:schemeClr val="tx2"/>
                </a:solidFill>
                <a:latin typeface="Arial" panose="020B0604020202020204" pitchFamily="34" charset="0"/>
                <a:cs typeface="Times New Roman" panose="02020603050405020304" pitchFamily="18" charset="0"/>
              </a:rPr>
              <a:t>Weeks 8-11	18 November -13 December	Teaching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noChangeArrowheads="1"/>
          </p:cNvSpPr>
          <p:nvPr>
            <p:ph type="title"/>
          </p:nvPr>
        </p:nvSpPr>
        <p:spPr/>
        <p:txBody>
          <a:bodyPr/>
          <a:lstStyle/>
          <a:p>
            <a:r>
              <a:rPr lang="en-GB" altLang="en-US" smtClean="0"/>
              <a:t>Reading Week</a:t>
            </a:r>
          </a:p>
        </p:txBody>
      </p:sp>
      <p:sp>
        <p:nvSpPr>
          <p:cNvPr id="36867" name="Subtitle 2"/>
          <p:cNvSpPr txBox="1">
            <a:spLocks/>
          </p:cNvSpPr>
          <p:nvPr/>
        </p:nvSpPr>
        <p:spPr bwMode="auto">
          <a:xfrm>
            <a:off x="838200" y="1841500"/>
            <a:ext cx="7405688" cy="482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a:spcBef>
                <a:spcPct val="20000"/>
              </a:spcBef>
              <a:buFont typeface="Arial" panose="020B0604020202020204" pitchFamily="34" charset="0"/>
              <a:buAutoNum type="arabicPeriod"/>
            </a:pPr>
            <a:r>
              <a:rPr lang="en-GB" altLang="en-US" i="0">
                <a:solidFill>
                  <a:schemeClr val="tx2"/>
                </a:solidFill>
                <a:latin typeface="Arial" panose="020B0604020202020204" pitchFamily="34" charset="0"/>
                <a:cs typeface="Arial" panose="020B0604020202020204" pitchFamily="34" charset="0"/>
              </a:rPr>
              <a:t>You are expected to remain present and assessable during Reading Week.</a:t>
            </a:r>
          </a:p>
          <a:p>
            <a:pPr>
              <a:spcBef>
                <a:spcPct val="20000"/>
              </a:spcBef>
            </a:pPr>
            <a:r>
              <a:rPr lang="en-GB" altLang="en-US" i="0">
                <a:solidFill>
                  <a:schemeClr val="tx2"/>
                </a:solidFill>
                <a:latin typeface="Arial" panose="020B0604020202020204" pitchFamily="34" charset="0"/>
                <a:cs typeface="Arial" panose="020B0604020202020204" pitchFamily="34" charset="0"/>
              </a:rPr>
              <a:t>	</a:t>
            </a:r>
            <a:r>
              <a:rPr lang="en-GB" altLang="en-US" b="1" i="0">
                <a:solidFill>
                  <a:srgbClr val="DC0217"/>
                </a:solidFill>
                <a:latin typeface="Arial" panose="020B0604020202020204" pitchFamily="34" charset="0"/>
                <a:cs typeface="Arial" panose="020B0604020202020204" pitchFamily="34" charset="0"/>
              </a:rPr>
              <a:t>Reminder:</a:t>
            </a:r>
            <a:r>
              <a:rPr lang="en-GB" altLang="en-US" i="0">
                <a:solidFill>
                  <a:srgbClr val="DC0217"/>
                </a:solidFill>
                <a:latin typeface="Arial" panose="020B0604020202020204" pitchFamily="34" charset="0"/>
                <a:cs typeface="Arial" panose="020B0604020202020204" pitchFamily="34" charset="0"/>
              </a:rPr>
              <a:t> UK Border Agency and College Regulations require enrolled students to be present during term-time. Absences are not allowed unless they are necessary and authorised beforehand. Requests can be made with an absence form (supervisor and MSc Director need to approve)</a:t>
            </a:r>
          </a:p>
          <a:p>
            <a:pPr>
              <a:spcBef>
                <a:spcPct val="20000"/>
              </a:spcBef>
            </a:pPr>
            <a:endParaRPr lang="en-GB" altLang="en-US" i="0">
              <a:solidFill>
                <a:schemeClr val="tx2"/>
              </a:solidFill>
              <a:latin typeface="Arial" panose="020B0604020202020204" pitchFamily="34" charset="0"/>
              <a:cs typeface="Arial" panose="020B0604020202020204" pitchFamily="34" charset="0"/>
            </a:endParaRPr>
          </a:p>
          <a:p>
            <a:pPr>
              <a:spcBef>
                <a:spcPct val="20000"/>
              </a:spcBef>
              <a:buFont typeface="Arial" panose="020B0604020202020204" pitchFamily="34" charset="0"/>
              <a:buAutoNum type="arabicPeriod" startAt="2"/>
            </a:pPr>
            <a:r>
              <a:rPr lang="en-GB" altLang="en-US" i="0">
                <a:solidFill>
                  <a:schemeClr val="tx2"/>
                </a:solidFill>
                <a:latin typeface="Arial" panose="020B0604020202020204" pitchFamily="34" charset="0"/>
                <a:cs typeface="Arial" panose="020B0604020202020204" pitchFamily="34" charset="0"/>
              </a:rPr>
              <a:t>There will be no lectures in Reading Week, so you can catch up with learning and also work on coursework/ projects.</a:t>
            </a:r>
          </a:p>
          <a:p>
            <a:pPr>
              <a:spcBef>
                <a:spcPct val="20000"/>
              </a:spcBef>
            </a:pPr>
            <a:endParaRPr lang="en-GB" altLang="en-US" i="0">
              <a:solidFill>
                <a:schemeClr val="tx2"/>
              </a:solidFill>
              <a:latin typeface="Arial" panose="020B0604020202020204" pitchFamily="34" charset="0"/>
              <a:cs typeface="Arial" panose="020B0604020202020204" pitchFamily="34" charset="0"/>
            </a:endParaRPr>
          </a:p>
          <a:p>
            <a:pPr>
              <a:spcBef>
                <a:spcPct val="20000"/>
              </a:spcBef>
              <a:buFont typeface="Arial" panose="020B0604020202020204" pitchFamily="34" charset="0"/>
              <a:buAutoNum type="arabicPeriod" startAt="3"/>
            </a:pPr>
            <a:r>
              <a:rPr lang="en-GB" altLang="en-US" i="0" u="sng">
                <a:solidFill>
                  <a:schemeClr val="tx2"/>
                </a:solidFill>
                <a:latin typeface="Arial" panose="020B0604020202020204" pitchFamily="34" charset="0"/>
                <a:cs typeface="Arial" panose="020B0604020202020204" pitchFamily="34" charset="0"/>
              </a:rPr>
              <a:t>GTA-led laboratories and Journal Clubs will run in Reading Week </a:t>
            </a:r>
            <a:r>
              <a:rPr lang="en-GB" altLang="en-US" i="0">
                <a:solidFill>
                  <a:schemeClr val="tx2"/>
                </a:solidFill>
                <a:latin typeface="Arial" panose="020B0604020202020204" pitchFamily="34" charset="0"/>
                <a:cs typeface="Arial" panose="020B0604020202020204" pitchFamily="34" charset="0"/>
              </a:rPr>
              <a:t>so you can continue to get GTA support. Attendance at these labs and Journal Clubs is still mandatory</a:t>
            </a:r>
          </a:p>
          <a:p>
            <a:pPr>
              <a:spcBef>
                <a:spcPct val="20000"/>
              </a:spcBef>
            </a:pPr>
            <a:endParaRPr lang="en-GB" altLang="en-US" i="0">
              <a:solidFill>
                <a:schemeClr val="tx2"/>
              </a:solidFill>
              <a:latin typeface="Arial" panose="020B0604020202020204" pitchFamily="34" charset="0"/>
              <a:cs typeface="Arial" panose="020B0604020202020204" pitchFamily="34" charset="0"/>
            </a:endParaRPr>
          </a:p>
          <a:p>
            <a:pPr>
              <a:spcBef>
                <a:spcPct val="20000"/>
              </a:spcBef>
              <a:buFont typeface="Arial" panose="020B0604020202020204" pitchFamily="34" charset="0"/>
              <a:buAutoNum type="arabicPeriod" startAt="4"/>
            </a:pPr>
            <a:r>
              <a:rPr lang="en-GB" altLang="en-US" i="0" u="sng">
                <a:solidFill>
                  <a:srgbClr val="FF0000"/>
                </a:solidFill>
                <a:latin typeface="Arial" panose="020B0604020202020204" pitchFamily="34" charset="0"/>
                <a:cs typeface="Arial" panose="020B0604020202020204" pitchFamily="34" charset="0"/>
              </a:rPr>
              <a:t>The Reading Weeks apply to Bioengineering courses ONLY.</a:t>
            </a:r>
            <a:r>
              <a:rPr lang="en-GB" altLang="en-US" i="0">
                <a:solidFill>
                  <a:schemeClr val="tx2"/>
                </a:solidFill>
                <a:latin typeface="Arial" panose="020B0604020202020204" pitchFamily="34" charset="0"/>
                <a:cs typeface="Arial" panose="020B0604020202020204" pitchFamily="34" charset="0"/>
              </a:rPr>
              <a:t> If you take courses at other departments (E.g., Biomaterials) you will very likely have lectures during our Reading Week. Although some departments also have a reading week, it might not be the same week as ours.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noChangeArrowheads="1"/>
          </p:cNvSpPr>
          <p:nvPr>
            <p:ph type="title"/>
          </p:nvPr>
        </p:nvSpPr>
        <p:spPr/>
        <p:txBody>
          <a:bodyPr/>
          <a:lstStyle/>
          <a:p>
            <a:r>
              <a:rPr lang="en-GB" altLang="en-US" smtClean="0"/>
              <a:t>Time Line</a:t>
            </a:r>
          </a:p>
        </p:txBody>
      </p:sp>
      <p:sp>
        <p:nvSpPr>
          <p:cNvPr id="37891" name="TextBox 4"/>
          <p:cNvSpPr txBox="1">
            <a:spLocks noChangeArrowheads="1"/>
          </p:cNvSpPr>
          <p:nvPr/>
        </p:nvSpPr>
        <p:spPr bwMode="auto">
          <a:xfrm>
            <a:off x="838200" y="1662113"/>
            <a:ext cx="73342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eaLnBrk="1" hangingPunct="1">
              <a:spcAft>
                <a:spcPts val="600"/>
              </a:spcAft>
            </a:pPr>
            <a:r>
              <a:rPr lang="en-GB" altLang="en-US" sz="1800" b="1" i="0">
                <a:solidFill>
                  <a:schemeClr val="tx2"/>
                </a:solidFill>
                <a:latin typeface="Arial" panose="020B0604020202020204" pitchFamily="34" charset="0"/>
                <a:cs typeface="Times New Roman" panose="02020603050405020304" pitchFamily="18" charset="0"/>
              </a:rPr>
              <a:t>Spring Term (04 January – 20 March 2020)</a:t>
            </a:r>
          </a:p>
          <a:p>
            <a:pPr eaLnBrk="1" hangingPunct="1">
              <a:spcAft>
                <a:spcPts val="600"/>
              </a:spcAft>
              <a:buFont typeface="Arial" panose="020B0604020202020204" pitchFamily="34" charset="0"/>
              <a:buChar char="•"/>
            </a:pPr>
            <a:r>
              <a:rPr lang="en-GB" altLang="en-US" sz="1800" i="0">
                <a:solidFill>
                  <a:schemeClr val="tx2"/>
                </a:solidFill>
                <a:latin typeface="Arial" panose="020B0604020202020204" pitchFamily="34" charset="0"/>
                <a:cs typeface="Times New Roman" panose="02020603050405020304" pitchFamily="18" charset="0"/>
              </a:rPr>
              <a:t>Week 1 	6 – 10 January		Exams Part 1</a:t>
            </a:r>
          </a:p>
          <a:p>
            <a:pPr eaLnBrk="1" hangingPunct="1">
              <a:spcAft>
                <a:spcPts val="600"/>
              </a:spcAft>
              <a:buFont typeface="Arial" panose="020B0604020202020204" pitchFamily="34" charset="0"/>
              <a:buChar char="•"/>
            </a:pPr>
            <a:r>
              <a:rPr lang="en-GB" altLang="en-US" sz="1800" i="0">
                <a:solidFill>
                  <a:schemeClr val="tx2"/>
                </a:solidFill>
                <a:latin typeface="Arial" panose="020B0604020202020204" pitchFamily="34" charset="0"/>
                <a:cs typeface="Times New Roman" panose="02020603050405020304" pitchFamily="18" charset="0"/>
              </a:rPr>
              <a:t>Weeks 2-6	13 January - 14 February	Teaching</a:t>
            </a:r>
          </a:p>
          <a:p>
            <a:pPr eaLnBrk="1" hangingPunct="1">
              <a:spcAft>
                <a:spcPts val="600"/>
              </a:spcAft>
              <a:buFont typeface="Arial" panose="020B0604020202020204" pitchFamily="34" charset="0"/>
              <a:buChar char="•"/>
            </a:pPr>
            <a:r>
              <a:rPr lang="en-GB" altLang="en-US" sz="1800" i="0">
                <a:solidFill>
                  <a:srgbClr val="DC0217"/>
                </a:solidFill>
                <a:latin typeface="Arial" panose="020B0604020202020204" pitchFamily="34" charset="0"/>
                <a:cs typeface="Times New Roman" panose="02020603050405020304" pitchFamily="18" charset="0"/>
              </a:rPr>
              <a:t>Week 7	17 – 21 February		Reading Week</a:t>
            </a:r>
          </a:p>
          <a:p>
            <a:pPr eaLnBrk="1" hangingPunct="1">
              <a:spcAft>
                <a:spcPts val="600"/>
              </a:spcAft>
              <a:buFont typeface="Arial" panose="020B0604020202020204" pitchFamily="34" charset="0"/>
              <a:buChar char="•"/>
            </a:pPr>
            <a:r>
              <a:rPr lang="en-GB" altLang="en-US" sz="1800" i="0">
                <a:solidFill>
                  <a:schemeClr val="tx2"/>
                </a:solidFill>
                <a:latin typeface="Arial" panose="020B0604020202020204" pitchFamily="34" charset="0"/>
                <a:cs typeface="Times New Roman" panose="02020603050405020304" pitchFamily="18" charset="0"/>
              </a:rPr>
              <a:t>Weeks 8-11	24 February – 20 March	Teaching</a:t>
            </a:r>
          </a:p>
        </p:txBody>
      </p:sp>
      <p:sp>
        <p:nvSpPr>
          <p:cNvPr id="37892" name="TextBox 5"/>
          <p:cNvSpPr txBox="1">
            <a:spLocks noChangeArrowheads="1"/>
          </p:cNvSpPr>
          <p:nvPr/>
        </p:nvSpPr>
        <p:spPr bwMode="auto">
          <a:xfrm>
            <a:off x="838200" y="3732213"/>
            <a:ext cx="73342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eaLnBrk="1" hangingPunct="1">
              <a:spcAft>
                <a:spcPts val="600"/>
              </a:spcAft>
            </a:pPr>
            <a:r>
              <a:rPr lang="en-GB" altLang="en-US" sz="1800" b="1" i="0">
                <a:solidFill>
                  <a:schemeClr val="tx2"/>
                </a:solidFill>
                <a:latin typeface="Arial" panose="020B0604020202020204" pitchFamily="34" charset="0"/>
                <a:cs typeface="Times New Roman" panose="02020603050405020304" pitchFamily="18" charset="0"/>
              </a:rPr>
              <a:t>Summer Term (25 April – 26 June 2020)</a:t>
            </a:r>
          </a:p>
          <a:p>
            <a:pPr eaLnBrk="1" hangingPunct="1">
              <a:spcAft>
                <a:spcPts val="600"/>
              </a:spcAft>
              <a:buFont typeface="Arial" panose="020B0604020202020204" pitchFamily="34" charset="0"/>
              <a:buChar char="•"/>
            </a:pPr>
            <a:r>
              <a:rPr lang="en-GB" altLang="en-US" sz="1800" i="0">
                <a:solidFill>
                  <a:schemeClr val="tx2"/>
                </a:solidFill>
                <a:latin typeface="Arial" panose="020B0604020202020204" pitchFamily="34" charset="0"/>
                <a:cs typeface="Times New Roman" panose="02020603050405020304" pitchFamily="18" charset="0"/>
              </a:rPr>
              <a:t>Revision Classes (to be scheduled, but not all lecturers offer revision before exam)</a:t>
            </a:r>
          </a:p>
          <a:p>
            <a:pPr eaLnBrk="1" hangingPunct="1">
              <a:spcAft>
                <a:spcPts val="600"/>
              </a:spcAft>
              <a:buFont typeface="Arial" panose="020B0604020202020204" pitchFamily="34" charset="0"/>
              <a:buChar char="•"/>
            </a:pPr>
            <a:r>
              <a:rPr lang="en-GB" altLang="en-US" sz="1800" i="0">
                <a:solidFill>
                  <a:schemeClr val="tx2"/>
                </a:solidFill>
                <a:latin typeface="Arial" panose="020B0604020202020204" pitchFamily="34" charset="0"/>
                <a:cs typeface="Times New Roman" panose="02020603050405020304" pitchFamily="18" charset="0"/>
              </a:rPr>
              <a:t>Exams part 2 (to be scheduled).</a:t>
            </a:r>
          </a:p>
        </p:txBody>
      </p:sp>
      <p:sp>
        <p:nvSpPr>
          <p:cNvPr id="3" name="TextBox 2">
            <a:extLst>
              <a:ext uri="{FF2B5EF4-FFF2-40B4-BE49-F238E27FC236}">
                <a16:creationId xmlns:a16="http://schemas.microsoft.com/office/drawing/2014/main" xmlns="" id="{3E172684-067F-406C-B3D2-62F693E5E045}"/>
              </a:ext>
            </a:extLst>
          </p:cNvPr>
          <p:cNvSpPr txBox="1"/>
          <p:nvPr/>
        </p:nvSpPr>
        <p:spPr>
          <a:xfrm>
            <a:off x="838200" y="5407025"/>
            <a:ext cx="6108700" cy="369888"/>
          </a:xfrm>
          <a:prstGeom prst="rect">
            <a:avLst/>
          </a:prstGeom>
          <a:noFill/>
        </p:spPr>
        <p:txBody>
          <a:bodyPr wrap="none">
            <a:spAutoFit/>
          </a:bodyPr>
          <a:lstStyle/>
          <a:p>
            <a:pPr marL="363538" indent="-363538" algn="ctr" eaLnBrk="1" hangingPunct="1">
              <a:spcBef>
                <a:spcPts val="0"/>
              </a:spcBef>
              <a:spcAft>
                <a:spcPts val="0"/>
              </a:spcAft>
              <a:defRPr/>
            </a:pPr>
            <a:r>
              <a:rPr lang="en-GB" sz="1800" b="1" i="0" dirty="0">
                <a:solidFill>
                  <a:schemeClr val="tx2"/>
                </a:solidFill>
                <a:latin typeface="+mn-lt"/>
                <a:ea typeface="ＭＳ Ｐゴシック" charset="0"/>
                <a:cs typeface="Times New Roman" charset="0"/>
              </a:rPr>
              <a:t>Research Time: From end of exams to mid-September</a:t>
            </a:r>
          </a:p>
        </p:txBody>
      </p:sp>
      <p:sp>
        <p:nvSpPr>
          <p:cNvPr id="4" name="TextBox 3">
            <a:extLst>
              <a:ext uri="{FF2B5EF4-FFF2-40B4-BE49-F238E27FC236}">
                <a16:creationId xmlns:a16="http://schemas.microsoft.com/office/drawing/2014/main" xmlns="" id="{4826CA8C-72D8-4DA3-952B-3EB061A91E80}"/>
              </a:ext>
            </a:extLst>
          </p:cNvPr>
          <p:cNvSpPr txBox="1"/>
          <p:nvPr/>
        </p:nvSpPr>
        <p:spPr>
          <a:xfrm>
            <a:off x="838200" y="5797550"/>
            <a:ext cx="7354888" cy="368300"/>
          </a:xfrm>
          <a:prstGeom prst="rect">
            <a:avLst/>
          </a:prstGeom>
          <a:noFill/>
        </p:spPr>
        <p:txBody>
          <a:bodyPr wrap="none">
            <a:spAutoFit/>
          </a:bodyPr>
          <a:lstStyle/>
          <a:p>
            <a:pPr marL="363538" indent="-363538" algn="ctr" eaLnBrk="1" hangingPunct="1">
              <a:spcBef>
                <a:spcPts val="0"/>
              </a:spcBef>
              <a:spcAft>
                <a:spcPts val="0"/>
              </a:spcAft>
              <a:defRPr/>
            </a:pPr>
            <a:r>
              <a:rPr lang="en-GB" sz="1800" b="1" i="0" dirty="0">
                <a:solidFill>
                  <a:schemeClr val="tx2"/>
                </a:solidFill>
                <a:latin typeface="+mn-lt"/>
                <a:ea typeface="ＭＳ Ｐゴシック" charset="0"/>
                <a:cs typeface="Times New Roman" charset="0"/>
              </a:rPr>
              <a:t>Course ends in mid-September when you submit the MSc Thesis</a:t>
            </a:r>
          </a:p>
        </p:txBody>
      </p:sp>
      <p:sp>
        <p:nvSpPr>
          <p:cNvPr id="2" name="TextBox 1">
            <a:extLst>
              <a:ext uri="{FF2B5EF4-FFF2-40B4-BE49-F238E27FC236}">
                <a16:creationId xmlns:a16="http://schemas.microsoft.com/office/drawing/2014/main" xmlns="" id="{498276D6-BD7F-4EA7-8AF7-47EA5EF02BBF}"/>
              </a:ext>
            </a:extLst>
          </p:cNvPr>
          <p:cNvSpPr txBox="1"/>
          <p:nvPr/>
        </p:nvSpPr>
        <p:spPr>
          <a:xfrm>
            <a:off x="2420938" y="6184900"/>
            <a:ext cx="4302125" cy="368300"/>
          </a:xfrm>
          <a:prstGeom prst="rect">
            <a:avLst/>
          </a:prstGeom>
          <a:noFill/>
        </p:spPr>
        <p:txBody>
          <a:bodyPr wrap="none">
            <a:spAutoFit/>
          </a:bodyPr>
          <a:lstStyle/>
          <a:p>
            <a:pPr marL="363538" indent="-363538" eaLnBrk="1" hangingPunct="1">
              <a:spcBef>
                <a:spcPts val="0"/>
              </a:spcBef>
              <a:spcAft>
                <a:spcPts val="0"/>
              </a:spcAft>
              <a:defRPr/>
            </a:pPr>
            <a:r>
              <a:rPr lang="en-GB" sz="1800" i="0" dirty="0">
                <a:solidFill>
                  <a:schemeClr val="tx2"/>
                </a:solidFill>
                <a:latin typeface="+mn-lt"/>
                <a:ea typeface="ＭＳ Ｐゴシック" charset="0"/>
                <a:cs typeface="ＭＳ Ｐゴシック" charset="0"/>
              </a:rPr>
              <a:t>You MUST be present over the summer!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noChangeArrowheads="1"/>
          </p:cNvSpPr>
          <p:nvPr>
            <p:ph type="title"/>
          </p:nvPr>
        </p:nvSpPr>
        <p:spPr/>
        <p:txBody>
          <a:bodyPr/>
          <a:lstStyle/>
          <a:p>
            <a:r>
              <a:rPr lang="en-GB" altLang="en-US" smtClean="0"/>
              <a:t>Assessment and Results</a:t>
            </a:r>
          </a:p>
        </p:txBody>
      </p:sp>
      <p:sp>
        <p:nvSpPr>
          <p:cNvPr id="8" name="TextBox 7">
            <a:extLst>
              <a:ext uri="{FF2B5EF4-FFF2-40B4-BE49-F238E27FC236}">
                <a16:creationId xmlns:a16="http://schemas.microsoft.com/office/drawing/2014/main" xmlns="" id="{EE4CD186-D516-493D-9221-41BB745C6D19}"/>
              </a:ext>
            </a:extLst>
          </p:cNvPr>
          <p:cNvSpPr txBox="1"/>
          <p:nvPr/>
        </p:nvSpPr>
        <p:spPr>
          <a:xfrm>
            <a:off x="838200" y="1557338"/>
            <a:ext cx="7478713" cy="2278062"/>
          </a:xfrm>
          <a:prstGeom prst="rect">
            <a:avLst/>
          </a:prstGeom>
          <a:noFill/>
        </p:spPr>
        <p:txBody>
          <a:bodyPr>
            <a:spAutoFit/>
          </a:bodyPr>
          <a:lstStyle/>
          <a:p>
            <a:pPr marL="363538" indent="-363538" eaLnBrk="1" hangingPunct="1">
              <a:spcBef>
                <a:spcPts val="0"/>
              </a:spcBef>
              <a:spcAft>
                <a:spcPts val="0"/>
              </a:spcAft>
              <a:defRPr/>
            </a:pPr>
            <a:r>
              <a:rPr lang="en-GB" b="1" i="0" dirty="0">
                <a:solidFill>
                  <a:schemeClr val="tx2"/>
                </a:solidFill>
                <a:latin typeface="+mn-lt"/>
                <a:ea typeface="ＭＳ Ｐゴシック" charset="0"/>
                <a:cs typeface="Times New Roman" charset="0"/>
              </a:rPr>
              <a:t>Coursework/Reports:</a:t>
            </a:r>
          </a:p>
          <a:p>
            <a:pPr marL="363538" indent="-363538" eaLnBrk="1" hangingPunct="1">
              <a:spcBef>
                <a:spcPts val="0"/>
              </a:spcBef>
              <a:spcAft>
                <a:spcPts val="0"/>
              </a:spcAft>
              <a:buFont typeface="Arial" panose="020B0604020202020204" pitchFamily="34" charset="0"/>
              <a:buChar char="•"/>
              <a:defRPr/>
            </a:pPr>
            <a:r>
              <a:rPr lang="en-GB" i="0" dirty="0">
                <a:solidFill>
                  <a:schemeClr val="tx2"/>
                </a:solidFill>
                <a:latin typeface="+mn-lt"/>
                <a:ea typeface="ＭＳ Ｐゴシック" charset="0"/>
                <a:cs typeface="Times New Roman" charset="0"/>
              </a:rPr>
              <a:t>We have coursework calendars online so you can see when your work is due and when feedback will be provided:</a:t>
            </a:r>
          </a:p>
          <a:p>
            <a:pPr marL="363538" indent="-363538" eaLnBrk="1" hangingPunct="1">
              <a:spcBef>
                <a:spcPts val="0"/>
              </a:spcBef>
              <a:spcAft>
                <a:spcPts val="0"/>
              </a:spcAft>
              <a:buFont typeface="Arial" panose="020B0604020202020204" pitchFamily="34" charset="0"/>
              <a:buChar char="•"/>
              <a:defRPr/>
            </a:pPr>
            <a:r>
              <a:rPr lang="en-GB" sz="1400" i="0" dirty="0">
                <a:solidFill>
                  <a:schemeClr val="tx2"/>
                </a:solidFill>
                <a:latin typeface="+mn-lt"/>
                <a:ea typeface="ＭＳ Ｐゴシック" charset="0"/>
                <a:cs typeface="Times New Roman" charset="0"/>
                <a:hlinkClick r:id="rId2"/>
              </a:rPr>
              <a:t>http://www.imperial.ac.uk/bioengineering/admin/current-pgt/programme-administration/</a:t>
            </a:r>
            <a:r>
              <a:rPr lang="en-GB" sz="1400" i="0" dirty="0">
                <a:solidFill>
                  <a:schemeClr val="tx2"/>
                </a:solidFill>
                <a:latin typeface="+mn-lt"/>
                <a:ea typeface="ＭＳ Ｐゴシック" charset="0"/>
                <a:cs typeface="Times New Roman" charset="0"/>
              </a:rPr>
              <a:t> </a:t>
            </a:r>
          </a:p>
          <a:p>
            <a:pPr marL="363538" indent="-363538" eaLnBrk="1" hangingPunct="1">
              <a:spcBef>
                <a:spcPts val="0"/>
              </a:spcBef>
              <a:spcAft>
                <a:spcPts val="0"/>
              </a:spcAft>
              <a:defRPr/>
            </a:pPr>
            <a:endParaRPr lang="en-GB" i="0" dirty="0">
              <a:solidFill>
                <a:srgbClr val="040404"/>
              </a:solidFill>
              <a:latin typeface="+mn-lt"/>
              <a:ea typeface="ＭＳ Ｐゴシック" charset="0"/>
              <a:cs typeface="Times New Roman" charset="0"/>
            </a:endParaRPr>
          </a:p>
          <a:p>
            <a:pPr marL="363538" indent="-363538" eaLnBrk="1" hangingPunct="1">
              <a:spcBef>
                <a:spcPts val="0"/>
              </a:spcBef>
              <a:spcAft>
                <a:spcPts val="0"/>
              </a:spcAft>
              <a:defRPr/>
            </a:pPr>
            <a:r>
              <a:rPr lang="en-GB" b="1" i="0" dirty="0">
                <a:solidFill>
                  <a:schemeClr val="tx2"/>
                </a:solidFill>
                <a:latin typeface="+mn-lt"/>
                <a:ea typeface="ＭＳ Ｐゴシック" charset="0"/>
                <a:cs typeface="Times New Roman" charset="0"/>
              </a:rPr>
              <a:t>Exams:</a:t>
            </a:r>
          </a:p>
          <a:p>
            <a:pPr marL="363538" indent="-363538" eaLnBrk="1" hangingPunct="1">
              <a:spcBef>
                <a:spcPts val="0"/>
              </a:spcBef>
              <a:spcAft>
                <a:spcPts val="0"/>
              </a:spcAft>
              <a:buFont typeface="Arial" panose="020B0604020202020204" pitchFamily="34" charset="0"/>
              <a:buChar char="•"/>
              <a:defRPr/>
            </a:pPr>
            <a:r>
              <a:rPr lang="en-GB" i="0" dirty="0">
                <a:solidFill>
                  <a:schemeClr val="tx2"/>
                </a:solidFill>
                <a:latin typeface="+mn-lt"/>
                <a:ea typeface="ＭＳ Ｐゴシック" charset="0"/>
                <a:cs typeface="Times New Roman" charset="0"/>
              </a:rPr>
              <a:t>Marks will NOT be released until after the Exam Board Meeting (mid-October)**</a:t>
            </a:r>
          </a:p>
          <a:p>
            <a:pPr marL="363538" indent="-363538" eaLnBrk="1" hangingPunct="1">
              <a:spcBef>
                <a:spcPts val="0"/>
              </a:spcBef>
              <a:spcAft>
                <a:spcPts val="0"/>
              </a:spcAft>
              <a:buFont typeface="Arial" panose="020B0604020202020204" pitchFamily="34" charset="0"/>
              <a:buChar char="•"/>
              <a:defRPr/>
            </a:pPr>
            <a:r>
              <a:rPr lang="en-GB" i="0" dirty="0">
                <a:solidFill>
                  <a:schemeClr val="tx2"/>
                </a:solidFill>
                <a:latin typeface="+mn-lt"/>
                <a:ea typeface="ＭＳ Ｐゴシック" charset="0"/>
                <a:cs typeface="Times New Roman" charset="0"/>
              </a:rPr>
              <a:t>Feedback will NOT be provided.</a:t>
            </a:r>
          </a:p>
        </p:txBody>
      </p:sp>
      <p:sp>
        <p:nvSpPr>
          <p:cNvPr id="9" name="TextBox 8">
            <a:extLst>
              <a:ext uri="{FF2B5EF4-FFF2-40B4-BE49-F238E27FC236}">
                <a16:creationId xmlns:a16="http://schemas.microsoft.com/office/drawing/2014/main" xmlns="" id="{1A0C882C-CD85-44CC-8405-D20E0F5B690D}"/>
              </a:ext>
            </a:extLst>
          </p:cNvPr>
          <p:cNvSpPr txBox="1"/>
          <p:nvPr/>
        </p:nvSpPr>
        <p:spPr>
          <a:xfrm>
            <a:off x="838200" y="3825875"/>
            <a:ext cx="7543800" cy="522288"/>
          </a:xfrm>
          <a:prstGeom prst="rect">
            <a:avLst/>
          </a:prstGeom>
          <a:noFill/>
        </p:spPr>
        <p:txBody>
          <a:bodyPr>
            <a:spAutoFit/>
          </a:bodyPr>
          <a:lstStyle/>
          <a:p>
            <a:pPr algn="ctr" eaLnBrk="1" hangingPunct="1">
              <a:spcBef>
                <a:spcPts val="0"/>
              </a:spcBef>
              <a:spcAft>
                <a:spcPts val="0"/>
              </a:spcAft>
              <a:defRPr/>
            </a:pPr>
            <a:r>
              <a:rPr lang="en-GB" sz="1400" dirty="0">
                <a:solidFill>
                  <a:schemeClr val="tx2"/>
                </a:solidFill>
                <a:latin typeface="+mn-lt"/>
                <a:ea typeface="ＭＳ Ｐゴシック" charset="0"/>
                <a:cs typeface="Times New Roman" charset="0"/>
              </a:rPr>
              <a:t>**Preliminary exam marks may be released in March (for January exams) and August (for Summer exams), but these grades are subject to change by the Exam Board.</a:t>
            </a:r>
          </a:p>
        </p:txBody>
      </p:sp>
      <p:sp>
        <p:nvSpPr>
          <p:cNvPr id="11" name="TextBox 10">
            <a:extLst>
              <a:ext uri="{FF2B5EF4-FFF2-40B4-BE49-F238E27FC236}">
                <a16:creationId xmlns:a16="http://schemas.microsoft.com/office/drawing/2014/main" xmlns="" id="{8C387655-90B4-4798-A3F5-9E8A450085E3}"/>
              </a:ext>
            </a:extLst>
          </p:cNvPr>
          <p:cNvSpPr txBox="1"/>
          <p:nvPr/>
        </p:nvSpPr>
        <p:spPr>
          <a:xfrm>
            <a:off x="838200" y="4437063"/>
            <a:ext cx="7478713" cy="1077912"/>
          </a:xfrm>
          <a:prstGeom prst="rect">
            <a:avLst/>
          </a:prstGeom>
          <a:noFill/>
        </p:spPr>
        <p:txBody>
          <a:bodyPr>
            <a:spAutoFit/>
          </a:bodyPr>
          <a:lstStyle/>
          <a:p>
            <a:pPr marL="363538" indent="-363538" eaLnBrk="1" hangingPunct="1">
              <a:spcBef>
                <a:spcPts val="0"/>
              </a:spcBef>
              <a:spcAft>
                <a:spcPts val="0"/>
              </a:spcAft>
              <a:defRPr/>
            </a:pPr>
            <a:r>
              <a:rPr lang="en-GB" b="1" i="0" dirty="0">
                <a:solidFill>
                  <a:schemeClr val="tx2"/>
                </a:solidFill>
                <a:latin typeface="+mn-lt"/>
                <a:ea typeface="ＭＳ Ｐゴシック" charset="0"/>
                <a:cs typeface="Times New Roman" charset="0"/>
              </a:rPr>
              <a:t>When do I hear my results?</a:t>
            </a:r>
          </a:p>
          <a:p>
            <a:pPr marL="285750" indent="-285750" eaLnBrk="1" hangingPunct="1">
              <a:spcBef>
                <a:spcPts val="0"/>
              </a:spcBef>
              <a:spcAft>
                <a:spcPts val="0"/>
              </a:spcAft>
              <a:buFont typeface="Arial" panose="020B0604020202020204" pitchFamily="34" charset="0"/>
              <a:buChar char="•"/>
              <a:defRPr/>
            </a:pPr>
            <a:r>
              <a:rPr lang="en-GB" i="0" dirty="0">
                <a:solidFill>
                  <a:schemeClr val="tx2"/>
                </a:solidFill>
                <a:latin typeface="+mn-lt"/>
                <a:ea typeface="ＭＳ Ｐゴシック" charset="0"/>
                <a:cs typeface="Times New Roman" charset="0"/>
              </a:rPr>
              <a:t>Pass list will be released in late October</a:t>
            </a:r>
          </a:p>
          <a:p>
            <a:pPr marL="285750" indent="-285750" eaLnBrk="1" hangingPunct="1">
              <a:spcBef>
                <a:spcPts val="0"/>
              </a:spcBef>
              <a:spcAft>
                <a:spcPts val="0"/>
              </a:spcAft>
              <a:buFont typeface="Arial" panose="020B0604020202020204" pitchFamily="34" charset="0"/>
              <a:buChar char="•"/>
              <a:defRPr/>
            </a:pPr>
            <a:r>
              <a:rPr lang="en-GB" i="0" dirty="0">
                <a:solidFill>
                  <a:schemeClr val="tx2"/>
                </a:solidFill>
                <a:latin typeface="+mn-lt"/>
                <a:ea typeface="ＭＳ Ｐゴシック" charset="0"/>
                <a:cs typeface="Times New Roman" charset="0"/>
              </a:rPr>
              <a:t>Detailed marks available from Registry in November</a:t>
            </a:r>
          </a:p>
          <a:p>
            <a:pPr marL="285750" indent="-285750" eaLnBrk="1" hangingPunct="1">
              <a:spcBef>
                <a:spcPts val="0"/>
              </a:spcBef>
              <a:spcAft>
                <a:spcPts val="0"/>
              </a:spcAft>
              <a:buFont typeface="Arial" panose="020B0604020202020204" pitchFamily="34" charset="0"/>
              <a:buChar char="•"/>
              <a:defRPr/>
            </a:pPr>
            <a:r>
              <a:rPr lang="en-GB" i="0" dirty="0">
                <a:solidFill>
                  <a:schemeClr val="tx2"/>
                </a:solidFill>
                <a:latin typeface="+mn-lt"/>
                <a:ea typeface="ＭＳ Ｐゴシック" charset="0"/>
                <a:cs typeface="Times New Roman" charset="0"/>
              </a:rPr>
              <a:t>Re-sits are taken at the next available opportunity (January/ May).</a:t>
            </a:r>
          </a:p>
        </p:txBody>
      </p:sp>
      <p:sp>
        <p:nvSpPr>
          <p:cNvPr id="12" name="TextBox 11">
            <a:extLst>
              <a:ext uri="{FF2B5EF4-FFF2-40B4-BE49-F238E27FC236}">
                <a16:creationId xmlns:a16="http://schemas.microsoft.com/office/drawing/2014/main" xmlns="" id="{7090D03A-E084-4D75-9318-CEFD9C8176A9}"/>
              </a:ext>
            </a:extLst>
          </p:cNvPr>
          <p:cNvSpPr txBox="1"/>
          <p:nvPr/>
        </p:nvSpPr>
        <p:spPr>
          <a:xfrm>
            <a:off x="838200" y="5688013"/>
            <a:ext cx="7478713" cy="830262"/>
          </a:xfrm>
          <a:prstGeom prst="rect">
            <a:avLst/>
          </a:prstGeom>
          <a:noFill/>
        </p:spPr>
        <p:txBody>
          <a:bodyPr>
            <a:spAutoFit/>
          </a:bodyPr>
          <a:lstStyle/>
          <a:p>
            <a:pPr marL="363538" indent="-363538" eaLnBrk="1" hangingPunct="1">
              <a:spcBef>
                <a:spcPts val="0"/>
              </a:spcBef>
              <a:spcAft>
                <a:spcPts val="0"/>
              </a:spcAft>
              <a:defRPr/>
            </a:pPr>
            <a:r>
              <a:rPr lang="en-GB" b="1" i="0" dirty="0">
                <a:solidFill>
                  <a:schemeClr val="tx2"/>
                </a:solidFill>
                <a:latin typeface="+mn-lt"/>
                <a:ea typeface="ＭＳ Ｐゴシック" charset="0"/>
                <a:cs typeface="Times New Roman" charset="0"/>
              </a:rPr>
              <a:t>What if I need my results for a job/ PhD application?</a:t>
            </a:r>
          </a:p>
          <a:p>
            <a:pPr marL="285750" indent="-285750" eaLnBrk="1" hangingPunct="1">
              <a:spcBef>
                <a:spcPts val="0"/>
              </a:spcBef>
              <a:spcAft>
                <a:spcPts val="0"/>
              </a:spcAft>
              <a:buFont typeface="Arial" panose="020B0604020202020204" pitchFamily="34" charset="0"/>
              <a:buChar char="•"/>
              <a:defRPr/>
            </a:pPr>
            <a:r>
              <a:rPr lang="en-GB" i="0" dirty="0">
                <a:solidFill>
                  <a:schemeClr val="tx2"/>
                </a:solidFill>
                <a:latin typeface="+mn-lt"/>
                <a:ea typeface="ＭＳ Ｐゴシック" charset="0"/>
                <a:cs typeface="Times New Roman" charset="0"/>
              </a:rPr>
              <a:t>It is impossible to release the marks prior to the Exam Board</a:t>
            </a:r>
          </a:p>
          <a:p>
            <a:pPr marL="285750" indent="-285750" eaLnBrk="1" hangingPunct="1">
              <a:spcBef>
                <a:spcPts val="0"/>
              </a:spcBef>
              <a:spcAft>
                <a:spcPts val="0"/>
              </a:spcAft>
              <a:buFont typeface="Arial" panose="020B0604020202020204" pitchFamily="34" charset="0"/>
              <a:buChar char="•"/>
              <a:defRPr/>
            </a:pPr>
            <a:r>
              <a:rPr lang="en-GB" i="0" dirty="0">
                <a:solidFill>
                  <a:schemeClr val="tx2"/>
                </a:solidFill>
                <a:latin typeface="+mn-lt"/>
                <a:ea typeface="ＭＳ Ｐゴシック" charset="0"/>
                <a:cs typeface="Times New Roman" charset="0"/>
              </a:rPr>
              <a:t>Typically, a letter from the Student Office to explain this will suffice.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noChangeArrowheads="1"/>
          </p:cNvSpPr>
          <p:nvPr>
            <p:ph type="title"/>
          </p:nvPr>
        </p:nvSpPr>
        <p:spPr/>
        <p:txBody>
          <a:bodyPr/>
          <a:lstStyle/>
          <a:p>
            <a:r>
              <a:rPr lang="en-GB" altLang="en-US" smtClean="0"/>
              <a:t>UK Marks</a:t>
            </a:r>
          </a:p>
        </p:txBody>
      </p:sp>
      <p:sp>
        <p:nvSpPr>
          <p:cNvPr id="39939" name="Content Placeholder 2"/>
          <p:cNvSpPr txBox="1">
            <a:spLocks/>
          </p:cNvSpPr>
          <p:nvPr/>
        </p:nvSpPr>
        <p:spPr bwMode="auto">
          <a:xfrm>
            <a:off x="838200" y="1844675"/>
            <a:ext cx="74056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a:spcBef>
                <a:spcPct val="20000"/>
              </a:spcBef>
            </a:pPr>
            <a:r>
              <a:rPr lang="en-GB" altLang="en-US" sz="2000" i="0">
                <a:solidFill>
                  <a:schemeClr val="tx2"/>
                </a:solidFill>
                <a:latin typeface="Arial" panose="020B0604020202020204" pitchFamily="34" charset="0"/>
              </a:rPr>
              <a:t>&gt; 90%   	Almost unheard of</a:t>
            </a:r>
          </a:p>
          <a:p>
            <a:pPr>
              <a:spcBef>
                <a:spcPct val="20000"/>
              </a:spcBef>
            </a:pPr>
            <a:r>
              <a:rPr lang="en-GB" altLang="en-US" sz="2000" i="0">
                <a:solidFill>
                  <a:schemeClr val="tx2"/>
                </a:solidFill>
                <a:latin typeface="Arial" panose="020B0604020202020204" pitchFamily="34" charset="0"/>
              </a:rPr>
              <a:t>&gt; 70%   	A - Excellent</a:t>
            </a:r>
          </a:p>
          <a:p>
            <a:pPr>
              <a:spcBef>
                <a:spcPct val="20000"/>
              </a:spcBef>
            </a:pPr>
            <a:r>
              <a:rPr lang="en-GB" altLang="en-US" sz="2000" i="0">
                <a:solidFill>
                  <a:schemeClr val="tx2"/>
                </a:solidFill>
                <a:latin typeface="Arial" panose="020B0604020202020204" pitchFamily="34" charset="0"/>
              </a:rPr>
              <a:t>   60-70% 	B - Very good</a:t>
            </a:r>
          </a:p>
          <a:p>
            <a:pPr>
              <a:spcBef>
                <a:spcPct val="20000"/>
              </a:spcBef>
            </a:pPr>
            <a:r>
              <a:rPr lang="en-GB" altLang="en-US" sz="2000" i="0">
                <a:solidFill>
                  <a:schemeClr val="tx2"/>
                </a:solidFill>
                <a:latin typeface="Arial" panose="020B0604020202020204" pitchFamily="34" charset="0"/>
              </a:rPr>
              <a:t>   50-60% 	C - Good/pass</a:t>
            </a:r>
          </a:p>
          <a:p>
            <a:pPr>
              <a:spcBef>
                <a:spcPct val="20000"/>
              </a:spcBef>
            </a:pPr>
            <a:r>
              <a:rPr lang="en-GB" altLang="en-US" sz="2000" i="0">
                <a:solidFill>
                  <a:schemeClr val="tx2"/>
                </a:solidFill>
                <a:latin typeface="Arial" panose="020B0604020202020204" pitchFamily="34" charset="0"/>
              </a:rPr>
              <a:t>   40-50% 	D - Fail  </a:t>
            </a:r>
          </a:p>
          <a:p>
            <a:pPr>
              <a:spcBef>
                <a:spcPct val="20000"/>
              </a:spcBef>
            </a:pPr>
            <a:r>
              <a:rPr lang="en-GB" altLang="en-US" sz="2000" i="0">
                <a:solidFill>
                  <a:schemeClr val="tx2"/>
                </a:solidFill>
                <a:latin typeface="Arial" panose="020B0604020202020204" pitchFamily="34" charset="0"/>
              </a:rPr>
              <a:t>&lt; 40% 		Fail</a:t>
            </a:r>
          </a:p>
          <a:p>
            <a:pPr>
              <a:spcBef>
                <a:spcPct val="20000"/>
              </a:spcBef>
            </a:pPr>
            <a:endParaRPr lang="en-GB" altLang="en-US" sz="2000" i="0">
              <a:solidFill>
                <a:schemeClr val="tx2"/>
              </a:solidFill>
              <a:latin typeface="Arial" panose="020B0604020202020204" pitchFamily="34" charset="0"/>
            </a:endParaRPr>
          </a:p>
          <a:p>
            <a:pPr algn="ctr">
              <a:spcBef>
                <a:spcPct val="20000"/>
              </a:spcBef>
            </a:pPr>
            <a:r>
              <a:rPr lang="en-GB" altLang="en-US" sz="2000" i="0">
                <a:solidFill>
                  <a:schemeClr val="tx2"/>
                </a:solidFill>
                <a:latin typeface="Arial" panose="020B0604020202020204" pitchFamily="34" charset="0"/>
              </a:rPr>
              <a:t>You must obtain &gt; 50% in each module and the your aggregate imust be &gt; 50%.</a:t>
            </a:r>
          </a:p>
          <a:p>
            <a:pPr algn="ctr">
              <a:spcBef>
                <a:spcPct val="20000"/>
              </a:spcBef>
            </a:pPr>
            <a:endParaRPr lang="en-GB" altLang="en-US" sz="2000" i="0">
              <a:solidFill>
                <a:schemeClr val="tx2"/>
              </a:solidFill>
              <a:latin typeface="Arial" panose="020B0604020202020204" pitchFamily="34" charset="0"/>
            </a:endParaRPr>
          </a:p>
          <a:p>
            <a:pPr algn="ctr">
              <a:spcBef>
                <a:spcPct val="20000"/>
              </a:spcBef>
            </a:pPr>
            <a:r>
              <a:rPr lang="en-GB" altLang="en-US" sz="2000" i="0">
                <a:solidFill>
                  <a:schemeClr val="tx2"/>
                </a:solidFill>
                <a:latin typeface="Arial" panose="020B0604020202020204" pitchFamily="34" charset="0"/>
              </a:rPr>
              <a:t>If you obtain &lt; 50% you may have to resit the module.</a:t>
            </a:r>
          </a:p>
          <a:p>
            <a:pPr>
              <a:spcBef>
                <a:spcPct val="20000"/>
              </a:spcBef>
            </a:pPr>
            <a:endParaRPr lang="en-GB" altLang="en-US" sz="2000" i="0">
              <a:solidFill>
                <a:srgbClr val="040404"/>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noChangeArrowheads="1"/>
          </p:cNvSpPr>
          <p:nvPr>
            <p:ph type="title"/>
          </p:nvPr>
        </p:nvSpPr>
        <p:spPr/>
        <p:txBody>
          <a:bodyPr/>
          <a:lstStyle/>
          <a:p>
            <a:r>
              <a:rPr lang="en-US" altLang="en-US" smtClean="0"/>
              <a:t>Exams Timing</a:t>
            </a:r>
          </a:p>
        </p:txBody>
      </p:sp>
      <p:sp>
        <p:nvSpPr>
          <p:cNvPr id="40963" name="Text Placeholder 2"/>
          <p:cNvSpPr>
            <a:spLocks noGrp="1" noChangeArrowheads="1"/>
          </p:cNvSpPr>
          <p:nvPr>
            <p:ph sz="half" idx="1"/>
          </p:nvPr>
        </p:nvSpPr>
        <p:spPr/>
        <p:txBody>
          <a:bodyPr/>
          <a:lstStyle/>
          <a:p>
            <a:pPr marL="0" indent="0">
              <a:buFontTx/>
              <a:buChar char="•"/>
            </a:pPr>
            <a:r>
              <a:rPr lang="en-US" altLang="en-US" dirty="0" smtClean="0">
                <a:solidFill>
                  <a:srgbClr val="002060"/>
                </a:solidFill>
              </a:rPr>
              <a:t>January Exams:</a:t>
            </a:r>
          </a:p>
          <a:p>
            <a:pPr lvl="1"/>
            <a:r>
              <a:rPr lang="en-US" altLang="en-US" dirty="0" smtClean="0">
                <a:solidFill>
                  <a:srgbClr val="002060"/>
                </a:solidFill>
              </a:rPr>
              <a:t>Statistics and Data Analysis</a:t>
            </a:r>
          </a:p>
          <a:p>
            <a:pPr lvl="1"/>
            <a:r>
              <a:rPr lang="en-US" altLang="en-US" dirty="0" smtClean="0">
                <a:solidFill>
                  <a:srgbClr val="002060"/>
                </a:solidFill>
              </a:rPr>
              <a:t>Systems Physiology </a:t>
            </a:r>
          </a:p>
          <a:p>
            <a:pPr lvl="1"/>
            <a:r>
              <a:rPr lang="en-US" altLang="en-US" dirty="0" smtClean="0">
                <a:solidFill>
                  <a:srgbClr val="002060"/>
                </a:solidFill>
              </a:rPr>
              <a:t>Biomechanics</a:t>
            </a:r>
          </a:p>
          <a:p>
            <a:pPr lvl="1"/>
            <a:r>
              <a:rPr lang="en-US" altLang="en-US" dirty="0" smtClean="0">
                <a:solidFill>
                  <a:srgbClr val="002060"/>
                </a:solidFill>
              </a:rPr>
              <a:t>Robotics 1</a:t>
            </a:r>
          </a:p>
          <a:p>
            <a:pPr lvl="1"/>
            <a:r>
              <a:rPr lang="en-US" altLang="en-US" dirty="0" smtClean="0">
                <a:solidFill>
                  <a:srgbClr val="002060"/>
                </a:solidFill>
              </a:rPr>
              <a:t>Medical device </a:t>
            </a:r>
            <a:r>
              <a:rPr lang="en-US" altLang="en-US" dirty="0" smtClean="0">
                <a:solidFill>
                  <a:srgbClr val="002060"/>
                </a:solidFill>
              </a:rPr>
              <a:t>entrepreneurship</a:t>
            </a:r>
          </a:p>
          <a:p>
            <a:pPr lvl="1"/>
            <a:r>
              <a:rPr lang="en-US" altLang="en-US" dirty="0" smtClean="0">
                <a:solidFill>
                  <a:srgbClr val="002060"/>
                </a:solidFill>
              </a:rPr>
              <a:t>Neuroscience</a:t>
            </a:r>
            <a:r>
              <a:rPr lang="en-US" altLang="en-US" dirty="0" smtClean="0">
                <a:solidFill>
                  <a:srgbClr val="002060"/>
                </a:solidFill>
              </a:rPr>
              <a:t> </a:t>
            </a:r>
            <a:endParaRPr lang="en-US" altLang="en-US" dirty="0" smtClean="0">
              <a:solidFill>
                <a:srgbClr val="002060"/>
              </a:solidFill>
            </a:endParaRPr>
          </a:p>
        </p:txBody>
      </p:sp>
      <p:sp>
        <p:nvSpPr>
          <p:cNvPr id="40964" name="Content Placeholder 5"/>
          <p:cNvSpPr>
            <a:spLocks noGrp="1" noChangeArrowheads="1"/>
          </p:cNvSpPr>
          <p:nvPr>
            <p:ph sz="half" idx="2"/>
          </p:nvPr>
        </p:nvSpPr>
        <p:spPr/>
        <p:txBody>
          <a:bodyPr/>
          <a:lstStyle/>
          <a:p>
            <a:pPr marL="457200" indent="-457200">
              <a:buFontTx/>
              <a:buChar char="•"/>
            </a:pPr>
            <a:r>
              <a:rPr lang="en-US" altLang="en-US" smtClean="0">
                <a:solidFill>
                  <a:srgbClr val="003D81"/>
                </a:solidFill>
              </a:rPr>
              <a:t>Summer Exams:</a:t>
            </a:r>
          </a:p>
          <a:p>
            <a:pPr marL="685800" lvl="1" indent="-457200"/>
            <a:r>
              <a:rPr lang="en-US" altLang="en-US" smtClean="0">
                <a:solidFill>
                  <a:srgbClr val="003D81"/>
                </a:solidFill>
              </a:rPr>
              <a:t>Everything else!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noChangeArrowheads="1"/>
          </p:cNvSpPr>
          <p:nvPr>
            <p:ph type="title"/>
          </p:nvPr>
        </p:nvSpPr>
        <p:spPr/>
        <p:txBody>
          <a:bodyPr/>
          <a:lstStyle/>
          <a:p>
            <a:r>
              <a:rPr lang="en-GB" altLang="en-US" smtClean="0"/>
              <a:t>Plagiarism Awareness</a:t>
            </a:r>
          </a:p>
        </p:txBody>
      </p:sp>
      <p:sp>
        <p:nvSpPr>
          <p:cNvPr id="41987" name="TextBox 4"/>
          <p:cNvSpPr txBox="1">
            <a:spLocks noChangeArrowheads="1"/>
          </p:cNvSpPr>
          <p:nvPr/>
        </p:nvSpPr>
        <p:spPr bwMode="auto">
          <a:xfrm>
            <a:off x="838200" y="3328988"/>
            <a:ext cx="78422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algn="ctr" eaLnBrk="1" hangingPunct="1"/>
            <a:r>
              <a:rPr lang="en-GB" altLang="en-US" sz="1800">
                <a:solidFill>
                  <a:schemeClr val="tx2"/>
                </a:solidFill>
                <a:latin typeface="Arial" panose="020B0604020202020204" pitchFamily="34" charset="0"/>
                <a:cs typeface="Arial" panose="020B0604020202020204" pitchFamily="34" charset="0"/>
              </a:rPr>
              <a:t>Plagiarism, which is the presentation of another person's thoughts , words or images and diagrams as though they were your own ... You are encouraged to read and criticise the work of others as much as possible, and you are expected to incorporate this into your thinking and in your coursework and assessments. But you must be sure to </a:t>
            </a:r>
            <a:r>
              <a:rPr lang="en-GB" altLang="en-US" sz="1800" b="1">
                <a:solidFill>
                  <a:schemeClr val="tx2"/>
                </a:solidFill>
                <a:latin typeface="Arial" panose="020B0604020202020204" pitchFamily="34" charset="0"/>
                <a:cs typeface="Arial" panose="020B0604020202020204" pitchFamily="34" charset="0"/>
              </a:rPr>
              <a:t>acknowledge and identify your sources</a:t>
            </a:r>
            <a:r>
              <a:rPr lang="en-GB" altLang="en-US" sz="1800">
                <a:solidFill>
                  <a:schemeClr val="tx2"/>
                </a:solidFill>
                <a:latin typeface="Arial" panose="020B0604020202020204" pitchFamily="34" charset="0"/>
                <a:cs typeface="Arial" panose="020B0604020202020204" pitchFamily="34" charset="0"/>
              </a:rPr>
              <a:t>. </a:t>
            </a:r>
            <a:endParaRPr lang="en-GB" altLang="en-US" sz="1800" i="0">
              <a:solidFill>
                <a:schemeClr val="tx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A0ECE19A-44EB-4DBD-9A84-6C0236AEDA1E}"/>
              </a:ext>
            </a:extLst>
          </p:cNvPr>
          <p:cNvSpPr txBox="1"/>
          <p:nvPr/>
        </p:nvSpPr>
        <p:spPr>
          <a:xfrm>
            <a:off x="838200" y="1700213"/>
            <a:ext cx="7543800" cy="1000125"/>
          </a:xfrm>
          <a:prstGeom prst="rect">
            <a:avLst/>
          </a:prstGeom>
          <a:noFill/>
        </p:spPr>
        <p:txBody>
          <a:bodyPr>
            <a:spAutoFit/>
          </a:bodyPr>
          <a:lstStyle/>
          <a:p>
            <a:pPr marL="363538" indent="-363538" eaLnBrk="1" hangingPunct="1">
              <a:spcBef>
                <a:spcPts val="0"/>
              </a:spcBef>
              <a:spcAft>
                <a:spcPts val="600"/>
              </a:spcAft>
              <a:buFont typeface="Arial"/>
              <a:buChar char="•"/>
              <a:defRPr/>
            </a:pPr>
            <a:r>
              <a:rPr lang="en-GB" sz="1800" i="0" dirty="0">
                <a:solidFill>
                  <a:schemeClr val="tx2"/>
                </a:solidFill>
                <a:latin typeface="+mn-lt"/>
                <a:ea typeface="ＭＳ Ｐゴシック" charset="0"/>
                <a:cs typeface="Times New Roman" charset="0"/>
              </a:rPr>
              <a:t>Plagiarism is an academic offence and penalties are </a:t>
            </a:r>
            <a:r>
              <a:rPr lang="en-GB" sz="1800" b="1" i="0" u="sng" dirty="0">
                <a:solidFill>
                  <a:schemeClr val="tx2"/>
                </a:solidFill>
                <a:latin typeface="+mn-lt"/>
                <a:ea typeface="ＭＳ Ｐゴシック" charset="0"/>
                <a:cs typeface="Times New Roman" charset="0"/>
              </a:rPr>
              <a:t>severe</a:t>
            </a:r>
            <a:endParaRPr lang="en-GB" sz="1800" i="0" dirty="0">
              <a:solidFill>
                <a:schemeClr val="tx2"/>
              </a:solidFill>
              <a:latin typeface="+mn-lt"/>
              <a:ea typeface="ＭＳ Ｐゴシック" charset="0"/>
              <a:cs typeface="Times New Roman" charset="0"/>
            </a:endParaRPr>
          </a:p>
          <a:p>
            <a:pPr marL="363538" indent="-363538" eaLnBrk="1" hangingPunct="1">
              <a:spcBef>
                <a:spcPts val="0"/>
              </a:spcBef>
              <a:spcAft>
                <a:spcPts val="600"/>
              </a:spcAft>
              <a:buFont typeface="Arial"/>
              <a:buChar char="•"/>
              <a:defRPr/>
            </a:pPr>
            <a:r>
              <a:rPr lang="en-GB" sz="1800" i="0" dirty="0">
                <a:solidFill>
                  <a:schemeClr val="tx2"/>
                </a:solidFill>
                <a:latin typeface="+mn-lt"/>
                <a:ea typeface="ＭＳ Ｐゴシック" charset="0"/>
                <a:cs typeface="Times New Roman" charset="0"/>
              </a:rPr>
              <a:t>Assignments submitted electronically are automatically scanned for plagiarism.</a:t>
            </a:r>
          </a:p>
        </p:txBody>
      </p:sp>
      <p:sp>
        <p:nvSpPr>
          <p:cNvPr id="7" name="TextBox 6">
            <a:extLst>
              <a:ext uri="{FF2B5EF4-FFF2-40B4-BE49-F238E27FC236}">
                <a16:creationId xmlns:a16="http://schemas.microsoft.com/office/drawing/2014/main" xmlns="" id="{3EB7EE00-512D-42F9-864F-F5D27B932150}"/>
              </a:ext>
            </a:extLst>
          </p:cNvPr>
          <p:cNvSpPr txBox="1"/>
          <p:nvPr/>
        </p:nvSpPr>
        <p:spPr>
          <a:xfrm>
            <a:off x="2460625" y="2957513"/>
            <a:ext cx="4222750" cy="369887"/>
          </a:xfrm>
          <a:prstGeom prst="rect">
            <a:avLst/>
          </a:prstGeom>
          <a:noFill/>
        </p:spPr>
        <p:txBody>
          <a:bodyPr wrap="none">
            <a:spAutoFit/>
          </a:bodyPr>
          <a:lstStyle/>
          <a:p>
            <a:pPr marL="363538" indent="-363538" algn="ctr" eaLnBrk="1" hangingPunct="1">
              <a:spcBef>
                <a:spcPts val="0"/>
              </a:spcBef>
              <a:spcAft>
                <a:spcPts val="0"/>
              </a:spcAft>
              <a:defRPr/>
            </a:pPr>
            <a:r>
              <a:rPr lang="en-GB" sz="1800" i="0" dirty="0">
                <a:solidFill>
                  <a:schemeClr val="tx2"/>
                </a:solidFill>
                <a:latin typeface="+mn-lt"/>
                <a:ea typeface="ＭＳ Ｐゴシック" charset="0"/>
                <a:cs typeface="Times New Roman" charset="0"/>
              </a:rPr>
              <a:t>From the College Policy on Plagiarism: </a:t>
            </a:r>
          </a:p>
        </p:txBody>
      </p:sp>
      <p:sp>
        <p:nvSpPr>
          <p:cNvPr id="41990" name="TextBox 7"/>
          <p:cNvSpPr txBox="1">
            <a:spLocks noChangeArrowheads="1"/>
          </p:cNvSpPr>
          <p:nvPr/>
        </p:nvSpPr>
        <p:spPr bwMode="auto">
          <a:xfrm>
            <a:off x="838200" y="5408613"/>
            <a:ext cx="78422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algn="ctr" eaLnBrk="1" hangingPunct="1"/>
            <a:r>
              <a:rPr lang="en-GB" altLang="en-US" sz="1800" i="0">
                <a:solidFill>
                  <a:schemeClr val="tx2"/>
                </a:solidFill>
                <a:latin typeface="Arial" panose="020B0604020202020204" pitchFamily="34" charset="0"/>
                <a:cs typeface="Times New Roman" panose="02020603050405020304" pitchFamily="18" charset="0"/>
              </a:rPr>
              <a:t>All MSc students must complete a compulsory plagiarism awareness course by the end of Autumn term:</a:t>
            </a:r>
          </a:p>
          <a:p>
            <a:pPr algn="ctr" eaLnBrk="1" hangingPunct="1"/>
            <a:r>
              <a:rPr lang="en-GB" altLang="en-US" sz="1400" i="0">
                <a:solidFill>
                  <a:schemeClr val="tx2"/>
                </a:solidFill>
                <a:latin typeface="Arial" panose="020B0604020202020204" pitchFamily="34" charset="0"/>
                <a:cs typeface="Times New Roman" panose="02020603050405020304" pitchFamily="18" charset="0"/>
              </a:rPr>
              <a:t>http://www.imperial.ac.uk/study/pg/graduate-school/professional-skills/masters/plagiarism-online/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noChangeArrowheads="1"/>
          </p:cNvSpPr>
          <p:nvPr>
            <p:ph type="title"/>
          </p:nvPr>
        </p:nvSpPr>
        <p:spPr/>
        <p:txBody>
          <a:bodyPr/>
          <a:lstStyle/>
          <a:p>
            <a:r>
              <a:rPr lang="en-GB" altLang="en-US" dirty="0" smtClean="0"/>
              <a:t>Research Project (44.4%)</a:t>
            </a:r>
          </a:p>
        </p:txBody>
      </p:sp>
      <p:sp>
        <p:nvSpPr>
          <p:cNvPr id="5" name="TextBox 4">
            <a:extLst>
              <a:ext uri="{FF2B5EF4-FFF2-40B4-BE49-F238E27FC236}">
                <a16:creationId xmlns:a16="http://schemas.microsoft.com/office/drawing/2014/main" xmlns="" id="{44BD6AEE-586C-46AB-BC3D-10DE014E6F3F}"/>
              </a:ext>
            </a:extLst>
          </p:cNvPr>
          <p:cNvSpPr txBox="1"/>
          <p:nvPr/>
        </p:nvSpPr>
        <p:spPr>
          <a:xfrm>
            <a:off x="838200" y="1747838"/>
            <a:ext cx="6096000" cy="1938337"/>
          </a:xfrm>
          <a:prstGeom prst="rect">
            <a:avLst/>
          </a:prstGeom>
          <a:noFill/>
        </p:spPr>
        <p:txBody>
          <a:bodyPr wrap="none">
            <a:spAutoFit/>
          </a:bodyPr>
          <a:lstStyle/>
          <a:p>
            <a:pPr marL="363538" indent="-363538" eaLnBrk="1" hangingPunct="1">
              <a:spcBef>
                <a:spcPts val="0"/>
              </a:spcBef>
              <a:spcAft>
                <a:spcPts val="0"/>
              </a:spcAft>
              <a:buFont typeface="Arial" panose="020B0604020202020204" pitchFamily="34" charset="0"/>
              <a:buChar char="•"/>
              <a:defRPr/>
            </a:pPr>
            <a:r>
              <a:rPr lang="en-GB" sz="2400" i="0" dirty="0">
                <a:solidFill>
                  <a:srgbClr val="003D81"/>
                </a:solidFill>
                <a:latin typeface="+mn-lt"/>
                <a:ea typeface="ＭＳ Ｐゴシック" charset="0"/>
                <a:cs typeface="Times New Roman" charset="0"/>
              </a:rPr>
              <a:t>Project list will be released in November</a:t>
            </a:r>
          </a:p>
          <a:p>
            <a:pPr marL="363538" indent="-363538" eaLnBrk="1" hangingPunct="1">
              <a:spcBef>
                <a:spcPts val="0"/>
              </a:spcBef>
              <a:spcAft>
                <a:spcPts val="0"/>
              </a:spcAft>
              <a:buFont typeface="Arial" panose="020B0604020202020204" pitchFamily="34" charset="0"/>
              <a:buChar char="•"/>
              <a:defRPr/>
            </a:pPr>
            <a:r>
              <a:rPr lang="en-GB" sz="2400" i="0" dirty="0">
                <a:solidFill>
                  <a:srgbClr val="003D81"/>
                </a:solidFill>
                <a:latin typeface="+mn-lt"/>
                <a:ea typeface="ＭＳ Ｐゴシック" charset="0"/>
                <a:cs typeface="Times New Roman" charset="0"/>
              </a:rPr>
              <a:t>Project allocation in December</a:t>
            </a:r>
          </a:p>
          <a:p>
            <a:pPr marL="363538" indent="-363538" eaLnBrk="1" hangingPunct="1">
              <a:spcBef>
                <a:spcPts val="0"/>
              </a:spcBef>
              <a:spcAft>
                <a:spcPts val="0"/>
              </a:spcAft>
              <a:buFont typeface="Arial" panose="020B0604020202020204" pitchFamily="34" charset="0"/>
              <a:buChar char="•"/>
              <a:defRPr/>
            </a:pPr>
            <a:r>
              <a:rPr lang="en-GB" sz="2400" i="0" dirty="0">
                <a:solidFill>
                  <a:srgbClr val="003D81"/>
                </a:solidFill>
                <a:latin typeface="+mn-lt"/>
                <a:ea typeface="ＭＳ Ｐゴシック" charset="0"/>
                <a:cs typeface="Times New Roman" charset="0"/>
              </a:rPr>
              <a:t>Project work starts in Term 2</a:t>
            </a:r>
          </a:p>
          <a:p>
            <a:pPr marL="363538" indent="-363538" eaLnBrk="1" hangingPunct="1">
              <a:spcBef>
                <a:spcPts val="0"/>
              </a:spcBef>
              <a:spcAft>
                <a:spcPts val="0"/>
              </a:spcAft>
              <a:defRPr/>
            </a:pPr>
            <a:r>
              <a:rPr lang="en-GB" sz="2400" i="0" dirty="0">
                <a:solidFill>
                  <a:srgbClr val="003D81"/>
                </a:solidFill>
                <a:latin typeface="+mn-lt"/>
                <a:ea typeface="ＭＳ Ｐゴシック" charset="0"/>
                <a:cs typeface="Times New Roman" charset="0"/>
              </a:rPr>
              <a:t>		Term 2: part-time</a:t>
            </a:r>
          </a:p>
          <a:p>
            <a:pPr marL="363538" indent="-363538" eaLnBrk="1" hangingPunct="1">
              <a:spcBef>
                <a:spcPts val="0"/>
              </a:spcBef>
              <a:spcAft>
                <a:spcPts val="0"/>
              </a:spcAft>
              <a:defRPr/>
            </a:pPr>
            <a:r>
              <a:rPr lang="en-GB" sz="2400" i="0" dirty="0">
                <a:solidFill>
                  <a:srgbClr val="003D81"/>
                </a:solidFill>
                <a:latin typeface="+mn-lt"/>
                <a:ea typeface="ＭＳ Ｐゴシック" charset="0"/>
                <a:cs typeface="Times New Roman" charset="0"/>
              </a:rPr>
              <a:t>		Term 3: full-time after exams.</a:t>
            </a:r>
          </a:p>
        </p:txBody>
      </p:sp>
      <p:sp>
        <p:nvSpPr>
          <p:cNvPr id="9" name="TextBox 8">
            <a:extLst>
              <a:ext uri="{FF2B5EF4-FFF2-40B4-BE49-F238E27FC236}">
                <a16:creationId xmlns:a16="http://schemas.microsoft.com/office/drawing/2014/main" xmlns="" id="{47E48999-370D-4DD6-A585-FF1B752DE420}"/>
              </a:ext>
            </a:extLst>
          </p:cNvPr>
          <p:cNvSpPr txBox="1"/>
          <p:nvPr/>
        </p:nvSpPr>
        <p:spPr>
          <a:xfrm>
            <a:off x="179388" y="5661025"/>
            <a:ext cx="8785225" cy="831850"/>
          </a:xfrm>
          <a:prstGeom prst="rect">
            <a:avLst/>
          </a:prstGeom>
          <a:noFill/>
        </p:spPr>
        <p:txBody>
          <a:bodyPr>
            <a:spAutoFit/>
          </a:bodyPr>
          <a:lstStyle/>
          <a:p>
            <a:pPr marL="363538" indent="-363538" algn="ctr" eaLnBrk="1" hangingPunct="1">
              <a:spcBef>
                <a:spcPts val="0"/>
              </a:spcBef>
              <a:spcAft>
                <a:spcPts val="0"/>
              </a:spcAft>
              <a:defRPr/>
            </a:pPr>
            <a:r>
              <a:rPr lang="en-GB" sz="2400" dirty="0">
                <a:solidFill>
                  <a:srgbClr val="003D81"/>
                </a:solidFill>
                <a:latin typeface="+mn-lt"/>
                <a:ea typeface="ＭＳ Ｐゴシック" charset="0"/>
                <a:cs typeface="Times New Roman" charset="0"/>
              </a:rPr>
              <a:t>There will be a lecture by the Projects Coordinator in November to kick-start the process.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noChangeArrowheads="1"/>
          </p:cNvSpPr>
          <p:nvPr>
            <p:ph type="title"/>
          </p:nvPr>
        </p:nvSpPr>
        <p:spPr/>
        <p:txBody>
          <a:bodyPr/>
          <a:lstStyle/>
          <a:p>
            <a:r>
              <a:rPr lang="en-GB" altLang="en-US" smtClean="0"/>
              <a:t>Departmental Seminars</a:t>
            </a:r>
          </a:p>
        </p:txBody>
      </p:sp>
      <p:sp>
        <p:nvSpPr>
          <p:cNvPr id="47107" name="TextBox 6"/>
          <p:cNvSpPr txBox="1">
            <a:spLocks noChangeArrowheads="1"/>
          </p:cNvSpPr>
          <p:nvPr/>
        </p:nvSpPr>
        <p:spPr bwMode="auto">
          <a:xfrm>
            <a:off x="755650" y="5732463"/>
            <a:ext cx="76327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algn="ctr" eaLnBrk="1" hangingPunct="1"/>
            <a:r>
              <a:rPr lang="en-GB" altLang="en-US" i="0">
                <a:solidFill>
                  <a:schemeClr val="tx2"/>
                </a:solidFill>
                <a:latin typeface="Arial" panose="020B0604020202020204" pitchFamily="34" charset="0"/>
                <a:cs typeface="Times New Roman" panose="02020603050405020304" pitchFamily="18" charset="0"/>
              </a:rPr>
              <a:t>Keep an eye on the Department’s News/Events page:</a:t>
            </a:r>
          </a:p>
          <a:p>
            <a:pPr algn="ctr" eaLnBrk="1" hangingPunct="1"/>
            <a:r>
              <a:rPr lang="en-GB" altLang="en-US" i="0">
                <a:solidFill>
                  <a:schemeClr val="tx2"/>
                </a:solidFill>
                <a:latin typeface="Arial" panose="020B0604020202020204" pitchFamily="34" charset="0"/>
                <a:cs typeface="Times New Roman" panose="02020603050405020304" pitchFamily="18" charset="0"/>
                <a:hlinkClick r:id="rId2"/>
              </a:rPr>
              <a:t>http://www.imperial.ac.uk/bioengineering/whats-on/</a:t>
            </a:r>
            <a:r>
              <a:rPr lang="en-GB" altLang="en-US" i="0">
                <a:solidFill>
                  <a:schemeClr val="tx2"/>
                </a:solidFill>
                <a:latin typeface="Arial" panose="020B0604020202020204" pitchFamily="34" charset="0"/>
                <a:cs typeface="Times New Roman" panose="02020603050405020304" pitchFamily="18" charset="0"/>
              </a:rPr>
              <a:t> </a:t>
            </a:r>
          </a:p>
        </p:txBody>
      </p:sp>
      <p:sp>
        <p:nvSpPr>
          <p:cNvPr id="8" name="TextBox 7">
            <a:extLst>
              <a:ext uri="{FF2B5EF4-FFF2-40B4-BE49-F238E27FC236}">
                <a16:creationId xmlns:a16="http://schemas.microsoft.com/office/drawing/2014/main" xmlns="" id="{BA40ED8A-3845-47B1-926F-B5B954F57B02}"/>
              </a:ext>
            </a:extLst>
          </p:cNvPr>
          <p:cNvSpPr txBox="1"/>
          <p:nvPr/>
        </p:nvSpPr>
        <p:spPr>
          <a:xfrm>
            <a:off x="349250" y="1700213"/>
            <a:ext cx="8445500" cy="339725"/>
          </a:xfrm>
          <a:prstGeom prst="rect">
            <a:avLst/>
          </a:prstGeom>
          <a:noFill/>
        </p:spPr>
        <p:txBody>
          <a:bodyPr wrap="none">
            <a:spAutoFit/>
          </a:bodyPr>
          <a:lstStyle/>
          <a:p>
            <a:pPr marL="363538" indent="-363538" eaLnBrk="1" hangingPunct="1">
              <a:spcBef>
                <a:spcPts val="0"/>
              </a:spcBef>
              <a:spcAft>
                <a:spcPts val="0"/>
              </a:spcAft>
              <a:defRPr/>
            </a:pPr>
            <a:r>
              <a:rPr lang="en-GB" i="0" dirty="0">
                <a:solidFill>
                  <a:schemeClr val="tx2"/>
                </a:solidFill>
                <a:latin typeface="+mn-lt"/>
                <a:ea typeface="ＭＳ Ｐゴシック" charset="0"/>
                <a:cs typeface="Times New Roman" charset="0"/>
              </a:rPr>
              <a:t>Your chance to see presentations by world leaders in Bioengineering from across the globe</a:t>
            </a:r>
          </a:p>
        </p:txBody>
      </p:sp>
      <p:pic>
        <p:nvPicPr>
          <p:cNvPr id="47109" name="Picture 1"/>
          <p:cNvPicPr>
            <a:picLocks noChangeAspect="1"/>
          </p:cNvPicPr>
          <p:nvPr/>
        </p:nvPicPr>
        <p:blipFill>
          <a:blip r:embed="rId3">
            <a:extLst>
              <a:ext uri="{28A0092B-C50C-407E-A947-70E740481C1C}">
                <a14:useLocalDpi xmlns:a14="http://schemas.microsoft.com/office/drawing/2010/main" val="0"/>
              </a:ext>
            </a:extLst>
          </a:blip>
          <a:srcRect l="2190" t="12975" r="3148" b="10512"/>
          <a:stretch>
            <a:fillRect/>
          </a:stretch>
        </p:blipFill>
        <p:spPr bwMode="auto">
          <a:xfrm>
            <a:off x="395288" y="2060575"/>
            <a:ext cx="823753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1007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noChangeArrowheads="1"/>
          </p:cNvSpPr>
          <p:nvPr>
            <p:ph type="title"/>
          </p:nvPr>
        </p:nvSpPr>
        <p:spPr/>
        <p:txBody>
          <a:bodyPr/>
          <a:lstStyle/>
          <a:p>
            <a:r>
              <a:rPr lang="en-GB" altLang="en-US" smtClean="0"/>
              <a:t>Feedback</a:t>
            </a:r>
          </a:p>
        </p:txBody>
      </p:sp>
      <p:sp>
        <p:nvSpPr>
          <p:cNvPr id="48131" name="TextBox 1"/>
          <p:cNvSpPr txBox="1">
            <a:spLocks noChangeArrowheads="1"/>
          </p:cNvSpPr>
          <p:nvPr/>
        </p:nvSpPr>
        <p:spPr bwMode="auto">
          <a:xfrm>
            <a:off x="811213" y="1628775"/>
            <a:ext cx="7572375"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eaLnBrk="1" hangingPunct="1"/>
            <a:r>
              <a:rPr lang="en-GB" altLang="en-US" sz="1900" i="0">
                <a:solidFill>
                  <a:schemeClr val="tx2"/>
                </a:solidFill>
                <a:latin typeface="Arial" panose="020B0604020202020204" pitchFamily="34" charset="0"/>
                <a:cs typeface="Arial" panose="020B0604020202020204" pitchFamily="34" charset="0"/>
              </a:rPr>
              <a:t>Feedback comes in many forms:</a:t>
            </a:r>
          </a:p>
          <a:p>
            <a:pPr eaLnBrk="1" hangingPunct="1">
              <a:spcBef>
                <a:spcPts val="1200"/>
              </a:spcBef>
              <a:buFontTx/>
              <a:buChar char="•"/>
            </a:pPr>
            <a:r>
              <a:rPr lang="en-GB" altLang="en-US" sz="1900" b="1" i="0">
                <a:solidFill>
                  <a:schemeClr val="tx2"/>
                </a:solidFill>
                <a:latin typeface="Arial" panose="020B0604020202020204" pitchFamily="34" charset="0"/>
                <a:cs typeface="Arial" panose="020B0604020202020204" pitchFamily="34" charset="0"/>
              </a:rPr>
              <a:t>Oral</a:t>
            </a:r>
            <a:r>
              <a:rPr lang="en-GB" altLang="en-US" sz="1900" i="0">
                <a:solidFill>
                  <a:schemeClr val="tx2"/>
                </a:solidFill>
                <a:latin typeface="Arial" panose="020B0604020202020204" pitchFamily="34" charset="0"/>
                <a:cs typeface="Arial" panose="020B0604020202020204" pitchFamily="34" charset="0"/>
              </a:rPr>
              <a:t> (questions during lectures, discussions with Instructors after lectures etc.)</a:t>
            </a:r>
          </a:p>
          <a:p>
            <a:pPr eaLnBrk="1" hangingPunct="1">
              <a:buFontTx/>
              <a:buChar char="•"/>
            </a:pPr>
            <a:r>
              <a:rPr lang="en-GB" altLang="en-US" sz="1900" b="1" i="0">
                <a:solidFill>
                  <a:schemeClr val="tx2"/>
                </a:solidFill>
                <a:latin typeface="Arial" panose="020B0604020202020204" pitchFamily="34" charset="0"/>
                <a:cs typeface="Arial" panose="020B0604020202020204" pitchFamily="34" charset="0"/>
              </a:rPr>
              <a:t>Personal</a:t>
            </a:r>
            <a:r>
              <a:rPr lang="en-GB" altLang="en-US" sz="1900" i="0">
                <a:solidFill>
                  <a:schemeClr val="tx2"/>
                </a:solidFill>
                <a:latin typeface="Arial" panose="020B0604020202020204" pitchFamily="34" charset="0"/>
                <a:cs typeface="Arial" panose="020B0604020202020204" pitchFamily="34" charset="0"/>
              </a:rPr>
              <a:t> (discussion with Instructors during </a:t>
            </a:r>
            <a:r>
              <a:rPr lang="en-GB" altLang="en-US" sz="1900" i="0" u="sng">
                <a:solidFill>
                  <a:schemeClr val="tx2"/>
                </a:solidFill>
                <a:latin typeface="Arial" panose="020B0604020202020204" pitchFamily="34" charset="0"/>
                <a:cs typeface="Arial" panose="020B0604020202020204" pitchFamily="34" charset="0"/>
              </a:rPr>
              <a:t>office hours</a:t>
            </a:r>
            <a:r>
              <a:rPr lang="en-GB" altLang="en-US" sz="1900" i="0">
                <a:solidFill>
                  <a:schemeClr val="tx2"/>
                </a:solidFill>
                <a:latin typeface="Arial" panose="020B0604020202020204" pitchFamily="34" charset="0"/>
                <a:cs typeface="Arial" panose="020B0604020202020204" pitchFamily="34" charset="0"/>
              </a:rPr>
              <a:t>)</a:t>
            </a:r>
          </a:p>
          <a:p>
            <a:pPr eaLnBrk="1" hangingPunct="1">
              <a:buFontTx/>
              <a:buChar char="•"/>
            </a:pPr>
            <a:r>
              <a:rPr lang="en-GB" altLang="en-US" sz="1900" b="1" i="0">
                <a:solidFill>
                  <a:schemeClr val="tx2"/>
                </a:solidFill>
                <a:latin typeface="Arial" panose="020B0604020202020204" pitchFamily="34" charset="0"/>
                <a:cs typeface="Arial" panose="020B0604020202020204" pitchFamily="34" charset="0"/>
              </a:rPr>
              <a:t>Interactive</a:t>
            </a:r>
            <a:r>
              <a:rPr lang="en-GB" altLang="en-US" sz="1900" i="0">
                <a:solidFill>
                  <a:schemeClr val="tx2"/>
                </a:solidFill>
                <a:latin typeface="Arial" panose="020B0604020202020204" pitchFamily="34" charset="0"/>
                <a:cs typeface="Arial" panose="020B0604020202020204" pitchFamily="34" charset="0"/>
              </a:rPr>
              <a:t> (problem solving tutorials with GTAs, study groups etc.)</a:t>
            </a:r>
          </a:p>
          <a:p>
            <a:pPr eaLnBrk="1" hangingPunct="1">
              <a:buFontTx/>
              <a:buChar char="•"/>
            </a:pPr>
            <a:r>
              <a:rPr lang="en-GB" altLang="en-US" sz="1900" b="1" i="0">
                <a:solidFill>
                  <a:schemeClr val="tx2"/>
                </a:solidFill>
                <a:latin typeface="Arial" panose="020B0604020202020204" pitchFamily="34" charset="0"/>
                <a:cs typeface="Arial" panose="020B0604020202020204" pitchFamily="34" charset="0"/>
              </a:rPr>
              <a:t>Written</a:t>
            </a:r>
            <a:r>
              <a:rPr lang="en-GB" altLang="en-US" sz="1900" i="0">
                <a:solidFill>
                  <a:schemeClr val="tx2"/>
                </a:solidFill>
                <a:latin typeface="Arial" panose="020B0604020202020204" pitchFamily="34" charset="0"/>
                <a:cs typeface="Arial" panose="020B0604020202020204" pitchFamily="34" charset="0"/>
              </a:rPr>
              <a:t> (solutions/model answers to courseworks)</a:t>
            </a:r>
          </a:p>
          <a:p>
            <a:pPr eaLnBrk="1" hangingPunct="1"/>
            <a:endParaRPr lang="en-GB" altLang="en-US" sz="1800" i="0">
              <a:solidFill>
                <a:srgbClr val="040404"/>
              </a:solidFill>
              <a:latin typeface="Arial" panose="020B0604020202020204" pitchFamily="34" charset="0"/>
              <a:cs typeface="Arial" panose="020B0604020202020204" pitchFamily="34" charset="0"/>
            </a:endParaRPr>
          </a:p>
        </p:txBody>
      </p:sp>
      <p:pic>
        <p:nvPicPr>
          <p:cNvPr id="48132"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4076700"/>
            <a:ext cx="7345362"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920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p:txBody>
          <a:bodyPr/>
          <a:lstStyle/>
          <a:p>
            <a:r>
              <a:rPr lang="en-GB" altLang="en-US" smtClean="0"/>
              <a:t>Who are you?</a:t>
            </a:r>
          </a:p>
        </p:txBody>
      </p:sp>
      <p:graphicFrame>
        <p:nvGraphicFramePr>
          <p:cNvPr id="20" name="Chart 19">
            <a:extLst>
              <a:ext uri="{FF2B5EF4-FFF2-40B4-BE49-F238E27FC236}">
                <a16:creationId xmlns:a16="http://schemas.microsoft.com/office/drawing/2014/main" xmlns="" id="{2168E4C7-B54E-43E9-8646-22BBEEBD3364}"/>
              </a:ext>
            </a:extLst>
          </p:cNvPr>
          <p:cNvGraphicFramePr/>
          <p:nvPr/>
        </p:nvGraphicFramePr>
        <p:xfrm>
          <a:off x="2237155" y="1908981"/>
          <a:ext cx="4309328" cy="38115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28"/>
          <p:cNvGraphicFramePr>
            <a:graphicFrameLocks/>
          </p:cNvGraphicFramePr>
          <p:nvPr>
            <p:extLst>
              <p:ext uri="{D42A27DB-BD31-4B8C-83A1-F6EECF244321}">
                <p14:modId xmlns:p14="http://schemas.microsoft.com/office/powerpoint/2010/main" val="4023073776"/>
              </p:ext>
            </p:extLst>
          </p:nvPr>
        </p:nvGraphicFramePr>
        <p:xfrm>
          <a:off x="683568" y="1484784"/>
          <a:ext cx="7366024" cy="52504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noChangeArrowheads="1"/>
          </p:cNvSpPr>
          <p:nvPr>
            <p:ph type="title"/>
          </p:nvPr>
        </p:nvSpPr>
        <p:spPr/>
        <p:txBody>
          <a:bodyPr/>
          <a:lstStyle/>
          <a:p>
            <a:r>
              <a:rPr lang="en-GB" altLang="en-US" smtClean="0"/>
              <a:t>Student Surveys</a:t>
            </a:r>
          </a:p>
        </p:txBody>
      </p:sp>
      <p:sp>
        <p:nvSpPr>
          <p:cNvPr id="6" name="TextBox 5">
            <a:extLst>
              <a:ext uri="{FF2B5EF4-FFF2-40B4-BE49-F238E27FC236}">
                <a16:creationId xmlns:a16="http://schemas.microsoft.com/office/drawing/2014/main" xmlns="" id="{3FEBF398-7E01-4257-9640-8579DCF27046}"/>
              </a:ext>
            </a:extLst>
          </p:cNvPr>
          <p:cNvSpPr txBox="1"/>
          <p:nvPr/>
        </p:nvSpPr>
        <p:spPr>
          <a:xfrm>
            <a:off x="838200" y="1531938"/>
            <a:ext cx="5842000" cy="1200150"/>
          </a:xfrm>
          <a:prstGeom prst="rect">
            <a:avLst/>
          </a:prstGeom>
          <a:noFill/>
        </p:spPr>
        <p:txBody>
          <a:bodyPr wrap="none">
            <a:spAutoFit/>
          </a:bodyPr>
          <a:lstStyle/>
          <a:p>
            <a:pPr marL="363538" indent="-363538" eaLnBrk="1" hangingPunct="1">
              <a:spcBef>
                <a:spcPts val="0"/>
              </a:spcBef>
              <a:spcAft>
                <a:spcPts val="0"/>
              </a:spcAft>
              <a:defRPr/>
            </a:pPr>
            <a:r>
              <a:rPr lang="en-GB" sz="1800" b="1" i="0" dirty="0">
                <a:solidFill>
                  <a:schemeClr val="tx2"/>
                </a:solidFill>
                <a:latin typeface="+mn-lt"/>
                <a:ea typeface="ＭＳ Ｐゴシック" charset="0"/>
                <a:cs typeface="ＭＳ Ｐゴシック" charset="0"/>
              </a:rPr>
              <a:t>PG SOLE (Postgraduate Student Online Evaluation)</a:t>
            </a:r>
          </a:p>
          <a:p>
            <a:pPr marL="363538" indent="-363538" eaLnBrk="1" hangingPunct="1">
              <a:spcBef>
                <a:spcPts val="0"/>
              </a:spcBef>
              <a:spcAft>
                <a:spcPts val="0"/>
              </a:spcAft>
              <a:buFont typeface="Arial"/>
              <a:buChar char="•"/>
              <a:defRPr/>
            </a:pPr>
            <a:r>
              <a:rPr lang="en-GB" sz="1800" i="0" dirty="0">
                <a:solidFill>
                  <a:schemeClr val="tx2"/>
                </a:solidFill>
                <a:latin typeface="+mn-lt"/>
                <a:ea typeface="ＭＳ Ｐゴシック" charset="0"/>
                <a:cs typeface="ＭＳ Ｐゴシック" charset="0"/>
              </a:rPr>
              <a:t>Internal to College</a:t>
            </a:r>
          </a:p>
          <a:p>
            <a:pPr marL="363538" indent="-363538" eaLnBrk="1" hangingPunct="1">
              <a:spcBef>
                <a:spcPts val="0"/>
              </a:spcBef>
              <a:spcAft>
                <a:spcPts val="0"/>
              </a:spcAft>
              <a:buFont typeface="Arial"/>
              <a:buChar char="•"/>
              <a:defRPr/>
            </a:pPr>
            <a:r>
              <a:rPr lang="en-GB" sz="1800" i="0" dirty="0">
                <a:solidFill>
                  <a:schemeClr val="tx2"/>
                </a:solidFill>
                <a:latin typeface="+mn-lt"/>
                <a:ea typeface="ＭＳ Ｐゴシック" charset="0"/>
                <a:cs typeface="ＭＳ Ｐゴシック" charset="0"/>
              </a:rPr>
              <a:t>Completed for each course once per term</a:t>
            </a:r>
          </a:p>
          <a:p>
            <a:pPr marL="363538" indent="-363538" eaLnBrk="1" hangingPunct="1">
              <a:spcBef>
                <a:spcPts val="0"/>
              </a:spcBef>
              <a:spcAft>
                <a:spcPts val="0"/>
              </a:spcAft>
              <a:buFont typeface="Arial"/>
              <a:buChar char="•"/>
              <a:defRPr/>
            </a:pPr>
            <a:r>
              <a:rPr lang="en-GB" sz="1800" i="0" dirty="0">
                <a:solidFill>
                  <a:schemeClr val="tx2"/>
                </a:solidFill>
                <a:latin typeface="+mn-lt"/>
                <a:ea typeface="ＭＳ Ｐゴシック" charset="0"/>
                <a:cs typeface="ＭＳ Ｐゴシック" charset="0"/>
              </a:rPr>
              <a:t>Directly impacts the content and delivery of our MSc</a:t>
            </a:r>
          </a:p>
        </p:txBody>
      </p:sp>
      <p:sp>
        <p:nvSpPr>
          <p:cNvPr id="8" name="TextBox 7">
            <a:extLst>
              <a:ext uri="{FF2B5EF4-FFF2-40B4-BE49-F238E27FC236}">
                <a16:creationId xmlns:a16="http://schemas.microsoft.com/office/drawing/2014/main" xmlns="" id="{8A8F9E1E-6B11-449B-B243-5C63225B2D3A}"/>
              </a:ext>
            </a:extLst>
          </p:cNvPr>
          <p:cNvSpPr txBox="1"/>
          <p:nvPr/>
        </p:nvSpPr>
        <p:spPr>
          <a:xfrm>
            <a:off x="827088" y="2878138"/>
            <a:ext cx="7199312" cy="1200150"/>
          </a:xfrm>
          <a:prstGeom prst="rect">
            <a:avLst/>
          </a:prstGeom>
          <a:noFill/>
        </p:spPr>
        <p:txBody>
          <a:bodyPr wrap="none">
            <a:spAutoFit/>
          </a:bodyPr>
          <a:lstStyle/>
          <a:p>
            <a:pPr marL="363538" indent="-363538" eaLnBrk="1" hangingPunct="1">
              <a:spcBef>
                <a:spcPts val="0"/>
              </a:spcBef>
              <a:spcAft>
                <a:spcPts val="0"/>
              </a:spcAft>
              <a:defRPr/>
            </a:pPr>
            <a:r>
              <a:rPr lang="en-GB" sz="1800" b="1" i="0" dirty="0">
                <a:solidFill>
                  <a:schemeClr val="tx2"/>
                </a:solidFill>
                <a:latin typeface="+mn-lt"/>
                <a:ea typeface="ＭＳ Ｐゴシック" charset="0"/>
                <a:cs typeface="ＭＳ Ｐゴシック" charset="0"/>
              </a:rPr>
              <a:t>PTES (Postgraduate Taught Experience Survey)</a:t>
            </a:r>
          </a:p>
          <a:p>
            <a:pPr marL="363538" indent="-363538" eaLnBrk="1" hangingPunct="1">
              <a:spcBef>
                <a:spcPts val="0"/>
              </a:spcBef>
              <a:spcAft>
                <a:spcPts val="0"/>
              </a:spcAft>
              <a:buFont typeface="Arial"/>
              <a:buChar char="•"/>
              <a:defRPr/>
            </a:pPr>
            <a:r>
              <a:rPr lang="en-GB" sz="1800" i="0" dirty="0">
                <a:solidFill>
                  <a:schemeClr val="tx2"/>
                </a:solidFill>
                <a:latin typeface="+mn-lt"/>
                <a:ea typeface="ＭＳ Ｐゴシック" charset="0"/>
                <a:cs typeface="ＭＳ Ｐゴシック" charset="0"/>
              </a:rPr>
              <a:t>External to College</a:t>
            </a:r>
          </a:p>
          <a:p>
            <a:pPr marL="363538" indent="-363538" eaLnBrk="1" hangingPunct="1">
              <a:spcBef>
                <a:spcPts val="0"/>
              </a:spcBef>
              <a:spcAft>
                <a:spcPts val="0"/>
              </a:spcAft>
              <a:buFont typeface="Arial"/>
              <a:buChar char="•"/>
              <a:defRPr/>
            </a:pPr>
            <a:r>
              <a:rPr lang="en-GB" sz="1800" i="0" dirty="0">
                <a:solidFill>
                  <a:schemeClr val="tx2"/>
                </a:solidFill>
                <a:latin typeface="+mn-lt"/>
                <a:ea typeface="ＭＳ Ｐゴシック" charset="0"/>
                <a:cs typeface="ＭＳ Ｐゴシック" charset="0"/>
              </a:rPr>
              <a:t>National Survey to rank postgraduate taught degree programmes</a:t>
            </a:r>
          </a:p>
          <a:p>
            <a:pPr marL="363538" indent="-363538" eaLnBrk="1" hangingPunct="1">
              <a:spcBef>
                <a:spcPts val="0"/>
              </a:spcBef>
              <a:spcAft>
                <a:spcPts val="0"/>
              </a:spcAft>
              <a:buFont typeface="Arial"/>
              <a:buChar char="•"/>
              <a:defRPr/>
            </a:pPr>
            <a:r>
              <a:rPr lang="en-GB" sz="1800" i="0" dirty="0">
                <a:solidFill>
                  <a:schemeClr val="tx2"/>
                </a:solidFill>
                <a:latin typeface="+mn-lt"/>
                <a:ea typeface="ＭＳ Ｐゴシック" charset="0"/>
                <a:cs typeface="ＭＳ Ｐゴシック" charset="0"/>
              </a:rPr>
              <a:t>Spring 2020 is next PTES</a:t>
            </a:r>
          </a:p>
        </p:txBody>
      </p:sp>
      <p:pic>
        <p:nvPicPr>
          <p:cNvPr id="4915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362450"/>
            <a:ext cx="754380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7349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noChangeArrowheads="1"/>
          </p:cNvSpPr>
          <p:nvPr>
            <p:ph type="title"/>
          </p:nvPr>
        </p:nvSpPr>
        <p:spPr/>
        <p:txBody>
          <a:bodyPr/>
          <a:lstStyle/>
          <a:p>
            <a:r>
              <a:rPr lang="en-GB" altLang="en-US" smtClean="0"/>
              <a:t>Professional Development</a:t>
            </a:r>
          </a:p>
        </p:txBody>
      </p:sp>
      <p:sp>
        <p:nvSpPr>
          <p:cNvPr id="44035" name="TextBox 4"/>
          <p:cNvSpPr txBox="1">
            <a:spLocks noChangeArrowheads="1"/>
          </p:cNvSpPr>
          <p:nvPr/>
        </p:nvSpPr>
        <p:spPr bwMode="auto">
          <a:xfrm>
            <a:off x="838200" y="1901825"/>
            <a:ext cx="3373438"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algn="ctr" eaLnBrk="1" hangingPunct="1">
              <a:spcAft>
                <a:spcPts val="600"/>
              </a:spcAft>
            </a:pPr>
            <a:r>
              <a:rPr lang="en-GB" altLang="en-US" sz="1900" b="1" i="0">
                <a:solidFill>
                  <a:schemeClr val="tx2"/>
                </a:solidFill>
                <a:latin typeface="Arial" panose="020B0604020202020204" pitchFamily="34" charset="0"/>
                <a:cs typeface="Arial" panose="020B0604020202020204" pitchFamily="34" charset="0"/>
              </a:rPr>
              <a:t>Embedded Throughout Course:</a:t>
            </a:r>
          </a:p>
          <a:p>
            <a:pPr algn="ctr" eaLnBrk="1" hangingPunct="1">
              <a:spcAft>
                <a:spcPts val="600"/>
              </a:spcAft>
              <a:buFontTx/>
              <a:buChar char="•"/>
            </a:pPr>
            <a:r>
              <a:rPr lang="en-GB" altLang="en-US" sz="1900" i="0">
                <a:solidFill>
                  <a:schemeClr val="tx2"/>
                </a:solidFill>
                <a:latin typeface="Arial" panose="020B0604020202020204" pitchFamily="34" charset="0"/>
                <a:cs typeface="Arial" panose="020B0604020202020204" pitchFamily="34" charset="0"/>
              </a:rPr>
              <a:t>Clear and effective communication, written and oral</a:t>
            </a:r>
          </a:p>
          <a:p>
            <a:pPr algn="ctr" eaLnBrk="1" hangingPunct="1">
              <a:spcAft>
                <a:spcPts val="600"/>
              </a:spcAft>
              <a:buFontTx/>
              <a:buChar char="•"/>
            </a:pPr>
            <a:r>
              <a:rPr lang="en-GB" altLang="en-US" sz="1900" i="0">
                <a:solidFill>
                  <a:schemeClr val="tx2"/>
                </a:solidFill>
                <a:latin typeface="Arial" panose="020B0604020202020204" pitchFamily="34" charset="0"/>
                <a:cs typeface="Arial" panose="020B0604020202020204" pitchFamily="34" charset="0"/>
              </a:rPr>
              <a:t>Problem solving/ analytical skills</a:t>
            </a:r>
          </a:p>
          <a:p>
            <a:pPr algn="ctr" eaLnBrk="1" hangingPunct="1">
              <a:spcAft>
                <a:spcPts val="600"/>
              </a:spcAft>
              <a:buFontTx/>
              <a:buChar char="•"/>
            </a:pPr>
            <a:r>
              <a:rPr lang="en-GB" altLang="en-US" sz="1900" i="0">
                <a:solidFill>
                  <a:schemeClr val="tx2"/>
                </a:solidFill>
                <a:latin typeface="Arial" panose="020B0604020202020204" pitchFamily="34" charset="0"/>
                <a:cs typeface="Arial" panose="020B0604020202020204" pitchFamily="34" charset="0"/>
              </a:rPr>
              <a:t>Project planning</a:t>
            </a:r>
          </a:p>
          <a:p>
            <a:pPr algn="ctr" eaLnBrk="1" hangingPunct="1">
              <a:spcAft>
                <a:spcPts val="600"/>
              </a:spcAft>
              <a:buFontTx/>
              <a:buChar char="•"/>
            </a:pPr>
            <a:r>
              <a:rPr lang="en-GB" altLang="en-US" sz="1900" i="0">
                <a:solidFill>
                  <a:schemeClr val="tx2"/>
                </a:solidFill>
                <a:latin typeface="Arial" panose="020B0604020202020204" pitchFamily="34" charset="0"/>
                <a:cs typeface="Arial" panose="020B0604020202020204" pitchFamily="34" charset="0"/>
              </a:rPr>
              <a:t>Innovation and creativity</a:t>
            </a:r>
          </a:p>
          <a:p>
            <a:pPr algn="ctr" eaLnBrk="1" hangingPunct="1">
              <a:spcAft>
                <a:spcPts val="600"/>
              </a:spcAft>
              <a:buFontTx/>
              <a:buChar char="•"/>
            </a:pPr>
            <a:r>
              <a:rPr lang="en-GB" altLang="en-US" sz="1900" i="0">
                <a:solidFill>
                  <a:schemeClr val="tx2"/>
                </a:solidFill>
                <a:latin typeface="Arial" panose="020B0604020202020204" pitchFamily="34" charset="0"/>
                <a:cs typeface="Arial" panose="020B0604020202020204" pitchFamily="34" charset="0"/>
              </a:rPr>
              <a:t>Research skills</a:t>
            </a:r>
          </a:p>
          <a:p>
            <a:pPr algn="ctr" eaLnBrk="1" hangingPunct="1">
              <a:spcAft>
                <a:spcPts val="600"/>
              </a:spcAft>
              <a:buFontTx/>
              <a:buChar char="•"/>
            </a:pPr>
            <a:r>
              <a:rPr lang="en-GB" altLang="en-US" sz="1900" i="0">
                <a:solidFill>
                  <a:schemeClr val="tx2"/>
                </a:solidFill>
                <a:latin typeface="Arial" panose="020B0604020202020204" pitchFamily="34" charset="0"/>
                <a:cs typeface="Arial" panose="020B0604020202020204" pitchFamily="34" charset="0"/>
              </a:rPr>
              <a:t>Independent learning</a:t>
            </a:r>
          </a:p>
          <a:p>
            <a:pPr algn="ctr" eaLnBrk="1" hangingPunct="1">
              <a:spcAft>
                <a:spcPts val="600"/>
              </a:spcAft>
              <a:buFontTx/>
              <a:buChar char="•"/>
            </a:pPr>
            <a:r>
              <a:rPr lang="en-GB" altLang="en-US" sz="1900" i="0">
                <a:solidFill>
                  <a:schemeClr val="tx2"/>
                </a:solidFill>
                <a:latin typeface="Arial" panose="020B0604020202020204" pitchFamily="34" charset="0"/>
                <a:cs typeface="Arial" panose="020B0604020202020204" pitchFamily="34" charset="0"/>
              </a:rPr>
              <a:t>Career planning.</a:t>
            </a:r>
          </a:p>
          <a:p>
            <a:pPr eaLnBrk="1" hangingPunct="1">
              <a:spcAft>
                <a:spcPts val="600"/>
              </a:spcAft>
            </a:pPr>
            <a:r>
              <a:rPr lang="en-GB" altLang="en-US" sz="1800" i="0">
                <a:solidFill>
                  <a:srgbClr val="040404"/>
                </a:solidFill>
                <a:latin typeface="Arial" panose="020B0604020202020204" pitchFamily="34" charset="0"/>
                <a:cs typeface="Times New Roman" panose="02020603050405020304" pitchFamily="18" charset="0"/>
              </a:rPr>
              <a:t> </a:t>
            </a:r>
          </a:p>
        </p:txBody>
      </p:sp>
      <p:pic>
        <p:nvPicPr>
          <p:cNvPr id="4403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916113"/>
            <a:ext cx="3973512"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title"/>
          </p:nvPr>
        </p:nvSpPr>
        <p:spPr>
          <a:xfrm>
            <a:off x="755650" y="549275"/>
            <a:ext cx="7596188" cy="627063"/>
          </a:xfrm>
        </p:spPr>
        <p:txBody>
          <a:bodyPr/>
          <a:lstStyle/>
          <a:p>
            <a:pPr eaLnBrk="1" hangingPunct="1"/>
            <a:r>
              <a:rPr lang="en-US" altLang="en-US" smtClean="0"/>
              <a:t>Student advice and support services</a:t>
            </a:r>
            <a:endParaRPr lang="en-GB" altLang="en-US" smtClean="0"/>
          </a:p>
        </p:txBody>
      </p:sp>
      <p:sp>
        <p:nvSpPr>
          <p:cNvPr id="45059" name="Content Placeholder 2"/>
          <p:cNvSpPr txBox="1">
            <a:spLocks/>
          </p:cNvSpPr>
          <p:nvPr/>
        </p:nvSpPr>
        <p:spPr bwMode="auto">
          <a:xfrm>
            <a:off x="755650" y="1677988"/>
            <a:ext cx="80343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algn="just">
              <a:spcBef>
                <a:spcPct val="20000"/>
              </a:spcBef>
            </a:pPr>
            <a:endParaRPr lang="en-US" altLang="en-US" sz="2400" i="0">
              <a:solidFill>
                <a:srgbClr val="040404"/>
              </a:solidFill>
              <a:latin typeface="Arial" panose="020B0604020202020204" pitchFamily="34" charset="0"/>
            </a:endParaRPr>
          </a:p>
        </p:txBody>
      </p:sp>
      <p:sp>
        <p:nvSpPr>
          <p:cNvPr id="57348" name="TextBox 7">
            <a:extLst>
              <a:ext uri="{FF2B5EF4-FFF2-40B4-BE49-F238E27FC236}">
                <a16:creationId xmlns:a16="http://schemas.microsoft.com/office/drawing/2014/main" xmlns="" id="{8ECDFA55-28C6-4E37-8014-A0C22A2FE1FB}"/>
              </a:ext>
            </a:extLst>
          </p:cNvPr>
          <p:cNvSpPr txBox="1">
            <a:spLocks noChangeArrowheads="1"/>
          </p:cNvSpPr>
          <p:nvPr/>
        </p:nvSpPr>
        <p:spPr bwMode="auto">
          <a:xfrm>
            <a:off x="755650" y="2133600"/>
            <a:ext cx="5256213" cy="4524375"/>
          </a:xfrm>
          <a:prstGeom prst="rect">
            <a:avLst/>
          </a:prstGeom>
          <a:noFill/>
          <a:ln>
            <a:noFill/>
          </a:ln>
          <a:extLst>
            <a:ext uri="{909E8E84-426E-40dd-AFC4-6F175D3DCCD1}"/>
            <a:ext uri="{91240B29-F687-4f45-9708-019B960494DF}"/>
          </a:extLst>
        </p:spPr>
        <p:txBody>
          <a:bodyPr>
            <a:spAutoFit/>
          </a:bodyPr>
          <a:lstStyle>
            <a:lvl1pPr>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marL="285750" indent="-285750" eaLnBrk="1" hangingPunct="1">
              <a:buFont typeface="Arial" panose="020B0604020202020204" pitchFamily="34" charset="0"/>
              <a:buChar char="•"/>
              <a:defRPr/>
            </a:pPr>
            <a:r>
              <a:rPr lang="en-GB" altLang="en-US" i="0" dirty="0">
                <a:solidFill>
                  <a:schemeClr val="tx2"/>
                </a:solidFill>
                <a:latin typeface="+mn-lt"/>
              </a:rPr>
              <a:t>Academic appeals and regulations</a:t>
            </a:r>
          </a:p>
          <a:p>
            <a:pPr marL="285750" indent="-285750" eaLnBrk="1" hangingPunct="1">
              <a:buFont typeface="Arial" panose="020B0604020202020204" pitchFamily="34" charset="0"/>
              <a:buChar char="•"/>
              <a:defRPr/>
            </a:pPr>
            <a:r>
              <a:rPr lang="en-GB" altLang="en-US" i="0" dirty="0">
                <a:solidFill>
                  <a:schemeClr val="tx2"/>
                </a:solidFill>
                <a:latin typeface="+mn-lt"/>
              </a:rPr>
              <a:t>Careers Advisory Service</a:t>
            </a:r>
          </a:p>
          <a:p>
            <a:pPr marL="285750" indent="-285750" eaLnBrk="1" hangingPunct="1">
              <a:buFont typeface="Arial" panose="020B0604020202020204" pitchFamily="34" charset="0"/>
              <a:buChar char="•"/>
              <a:defRPr/>
            </a:pPr>
            <a:r>
              <a:rPr lang="en-GB" altLang="en-US" i="0" dirty="0">
                <a:solidFill>
                  <a:schemeClr val="tx2"/>
                </a:solidFill>
                <a:latin typeface="+mn-lt"/>
              </a:rPr>
              <a:t>Chaplaincy</a:t>
            </a:r>
          </a:p>
          <a:p>
            <a:pPr marL="285750" indent="-285750" eaLnBrk="1" hangingPunct="1">
              <a:buFont typeface="Arial" panose="020B0604020202020204" pitchFamily="34" charset="0"/>
              <a:buChar char="•"/>
              <a:defRPr/>
            </a:pPr>
            <a:r>
              <a:rPr lang="en-GB" altLang="en-US" i="0" dirty="0">
                <a:solidFill>
                  <a:schemeClr val="tx2"/>
                </a:solidFill>
                <a:latin typeface="+mn-lt"/>
              </a:rPr>
              <a:t>College Hardship/Access to Learning Funds</a:t>
            </a:r>
          </a:p>
          <a:p>
            <a:pPr marL="285750" indent="-285750" eaLnBrk="1" hangingPunct="1">
              <a:buFont typeface="Arial" panose="020B0604020202020204" pitchFamily="34" charset="0"/>
              <a:buChar char="•"/>
              <a:defRPr/>
            </a:pPr>
            <a:r>
              <a:rPr lang="en-GB" altLang="en-US" i="0" dirty="0">
                <a:solidFill>
                  <a:schemeClr val="tx2"/>
                </a:solidFill>
                <a:latin typeface="+mn-lt"/>
              </a:rPr>
              <a:t>College Tutors</a:t>
            </a:r>
          </a:p>
          <a:p>
            <a:pPr marL="285750" indent="-285750" eaLnBrk="1" hangingPunct="1">
              <a:buFont typeface="Arial" panose="020B0604020202020204" pitchFamily="34" charset="0"/>
              <a:buChar char="•"/>
              <a:defRPr/>
            </a:pPr>
            <a:r>
              <a:rPr lang="en-GB" altLang="en-US" i="0" dirty="0">
                <a:solidFill>
                  <a:schemeClr val="tx2"/>
                </a:solidFill>
                <a:latin typeface="+mn-lt"/>
              </a:rPr>
              <a:t>Director of Student Affairs</a:t>
            </a:r>
          </a:p>
          <a:p>
            <a:pPr marL="285750" indent="-285750" eaLnBrk="1" hangingPunct="1">
              <a:buFont typeface="Arial" panose="020B0604020202020204" pitchFamily="34" charset="0"/>
              <a:buChar char="•"/>
              <a:defRPr/>
            </a:pPr>
            <a:r>
              <a:rPr lang="en-GB" altLang="en-US" i="0" dirty="0">
                <a:solidFill>
                  <a:schemeClr val="tx2"/>
                </a:solidFill>
                <a:latin typeface="+mn-lt"/>
              </a:rPr>
              <a:t>Disability Advisory Service </a:t>
            </a:r>
            <a:endParaRPr lang="en-US" altLang="en-US" i="0" dirty="0">
              <a:solidFill>
                <a:schemeClr val="tx2"/>
              </a:solidFill>
              <a:latin typeface="+mn-lt"/>
            </a:endParaRPr>
          </a:p>
          <a:p>
            <a:pPr marL="285750" indent="-285750" eaLnBrk="1" hangingPunct="1">
              <a:buFont typeface="Arial" panose="020B0604020202020204" pitchFamily="34" charset="0"/>
              <a:buChar char="•"/>
              <a:defRPr/>
            </a:pPr>
            <a:r>
              <a:rPr lang="en-GB" altLang="en-US" i="0" dirty="0">
                <a:solidFill>
                  <a:schemeClr val="tx2"/>
                </a:solidFill>
                <a:latin typeface="+mn-lt"/>
              </a:rPr>
              <a:t>English language support</a:t>
            </a:r>
          </a:p>
          <a:p>
            <a:pPr marL="285750" indent="-285750" eaLnBrk="1" hangingPunct="1">
              <a:buFont typeface="Arial" panose="020B0604020202020204" pitchFamily="34" charset="0"/>
              <a:buChar char="•"/>
              <a:defRPr/>
            </a:pPr>
            <a:r>
              <a:rPr lang="en-GB" altLang="en-US" i="0" dirty="0">
                <a:solidFill>
                  <a:schemeClr val="tx2"/>
                </a:solidFill>
                <a:latin typeface="+mn-lt"/>
              </a:rPr>
              <a:t>Equality </a:t>
            </a:r>
          </a:p>
          <a:p>
            <a:pPr marL="285750" indent="-285750" eaLnBrk="1" hangingPunct="1">
              <a:buFont typeface="Arial" panose="020B0604020202020204" pitchFamily="34" charset="0"/>
              <a:buChar char="•"/>
              <a:defRPr/>
            </a:pPr>
            <a:r>
              <a:rPr lang="en-GB" altLang="en-US" i="0" dirty="0">
                <a:solidFill>
                  <a:schemeClr val="tx2"/>
                </a:solidFill>
                <a:latin typeface="+mn-lt"/>
              </a:rPr>
              <a:t>Health Centre </a:t>
            </a:r>
          </a:p>
          <a:p>
            <a:pPr marL="285750" indent="-285750" eaLnBrk="1" hangingPunct="1">
              <a:buFont typeface="Arial" panose="020B0604020202020204" pitchFamily="34" charset="0"/>
              <a:buChar char="•"/>
              <a:defRPr/>
            </a:pPr>
            <a:r>
              <a:rPr lang="en-GB" altLang="en-US" i="0" dirty="0">
                <a:solidFill>
                  <a:schemeClr val="tx2"/>
                </a:solidFill>
                <a:latin typeface="+mn-lt"/>
              </a:rPr>
              <a:t>ICU Advice Centre</a:t>
            </a:r>
          </a:p>
          <a:p>
            <a:pPr marL="285750" indent="-285750" eaLnBrk="1" hangingPunct="1">
              <a:buFont typeface="Arial" panose="020B0604020202020204" pitchFamily="34" charset="0"/>
              <a:buChar char="•"/>
              <a:defRPr/>
            </a:pPr>
            <a:r>
              <a:rPr lang="en-GB" altLang="en-US" i="0" dirty="0">
                <a:solidFill>
                  <a:schemeClr val="tx2"/>
                </a:solidFill>
                <a:latin typeface="+mn-lt"/>
              </a:rPr>
              <a:t>ICU student representation</a:t>
            </a:r>
          </a:p>
          <a:p>
            <a:pPr marL="285750" indent="-285750" eaLnBrk="1" hangingPunct="1">
              <a:buFont typeface="Arial" panose="020B0604020202020204" pitchFamily="34" charset="0"/>
              <a:buChar char="•"/>
              <a:defRPr/>
            </a:pPr>
            <a:r>
              <a:rPr lang="en-GB" altLang="en-US" i="0" dirty="0">
                <a:solidFill>
                  <a:schemeClr val="tx2"/>
                </a:solidFill>
                <a:latin typeface="+mn-lt"/>
              </a:rPr>
              <a:t>International student support</a:t>
            </a:r>
          </a:p>
          <a:p>
            <a:pPr marL="285750" indent="-285750" eaLnBrk="1" hangingPunct="1">
              <a:buFont typeface="Arial" panose="020B0604020202020204" pitchFamily="34" charset="0"/>
              <a:buChar char="•"/>
              <a:defRPr/>
            </a:pPr>
            <a:r>
              <a:rPr lang="en-GB" altLang="en-US" i="0" dirty="0">
                <a:solidFill>
                  <a:schemeClr val="tx2"/>
                </a:solidFill>
                <a:latin typeface="+mn-lt"/>
              </a:rPr>
              <a:t>Maths support (METRIC)</a:t>
            </a:r>
          </a:p>
          <a:p>
            <a:pPr marL="285750" indent="-285750" eaLnBrk="1" hangingPunct="1">
              <a:buFont typeface="Arial" panose="020B0604020202020204" pitchFamily="34" charset="0"/>
              <a:buChar char="•"/>
              <a:defRPr/>
            </a:pPr>
            <a:r>
              <a:rPr lang="en-GB" altLang="en-US" i="0" dirty="0">
                <a:solidFill>
                  <a:schemeClr val="tx2"/>
                </a:solidFill>
                <a:latin typeface="+mn-lt"/>
              </a:rPr>
              <a:t>NHS Dentist</a:t>
            </a:r>
          </a:p>
          <a:p>
            <a:pPr marL="285750" indent="-285750" eaLnBrk="1" hangingPunct="1">
              <a:buFont typeface="Arial" panose="020B0604020202020204" pitchFamily="34" charset="0"/>
              <a:buChar char="•"/>
              <a:defRPr/>
            </a:pPr>
            <a:r>
              <a:rPr lang="en-GB" altLang="en-US" i="0" dirty="0">
                <a:solidFill>
                  <a:schemeClr val="tx2"/>
                </a:solidFill>
                <a:latin typeface="+mn-lt"/>
              </a:rPr>
              <a:t>PG success guide</a:t>
            </a:r>
          </a:p>
          <a:p>
            <a:pPr marL="285750" indent="-285750" eaLnBrk="1" hangingPunct="1">
              <a:buFont typeface="Arial" panose="020B0604020202020204" pitchFamily="34" charset="0"/>
              <a:buChar char="•"/>
              <a:defRPr/>
            </a:pPr>
            <a:r>
              <a:rPr lang="en-GB" altLang="en-US" i="0" dirty="0">
                <a:solidFill>
                  <a:schemeClr val="tx2"/>
                </a:solidFill>
                <a:latin typeface="+mn-lt"/>
              </a:rPr>
              <a:t>Student Counselling Service</a:t>
            </a:r>
          </a:p>
          <a:p>
            <a:pPr marL="285750" indent="-285750" eaLnBrk="1" hangingPunct="1">
              <a:buFont typeface="Arial" panose="020B0604020202020204" pitchFamily="34" charset="0"/>
              <a:buChar char="•"/>
              <a:defRPr/>
            </a:pPr>
            <a:r>
              <a:rPr lang="en-GB" altLang="en-US" i="0" dirty="0">
                <a:solidFill>
                  <a:schemeClr val="tx2"/>
                </a:solidFill>
                <a:latin typeface="+mn-lt"/>
              </a:rPr>
              <a:t>Wardens</a:t>
            </a:r>
          </a:p>
        </p:txBody>
      </p:sp>
      <p:sp>
        <p:nvSpPr>
          <p:cNvPr id="13" name="TextBox 12">
            <a:extLst>
              <a:ext uri="{FF2B5EF4-FFF2-40B4-BE49-F238E27FC236}">
                <a16:creationId xmlns:a16="http://schemas.microsoft.com/office/drawing/2014/main" xmlns="" id="{CE3F597B-224E-4982-91CD-79945C45EB1B}"/>
              </a:ext>
            </a:extLst>
          </p:cNvPr>
          <p:cNvSpPr txBox="1"/>
          <p:nvPr/>
        </p:nvSpPr>
        <p:spPr>
          <a:xfrm>
            <a:off x="5683250" y="2382838"/>
            <a:ext cx="2519363" cy="1878012"/>
          </a:xfrm>
          <a:prstGeom prst="rect">
            <a:avLst/>
          </a:prstGeom>
          <a:solidFill>
            <a:schemeClr val="accent4">
              <a:lumMod val="20000"/>
              <a:lumOff val="80000"/>
            </a:schemeClr>
          </a:solidFill>
        </p:spPr>
        <p:txBody>
          <a:bodyPr>
            <a:spAutoFit/>
          </a:bodyPr>
          <a:lstStyle>
            <a:lvl1pPr>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eaLnBrk="1" hangingPunct="1">
              <a:defRPr/>
            </a:pPr>
            <a:r>
              <a:rPr lang="en-GB" altLang="en-US" sz="1800" b="1" i="0" dirty="0">
                <a:solidFill>
                  <a:srgbClr val="040404"/>
                </a:solidFill>
                <a:latin typeface="Arial" panose="020B0604020202020204" pitchFamily="34" charset="0"/>
              </a:rPr>
              <a:t>Student Hub                     </a:t>
            </a:r>
            <a:r>
              <a:rPr lang="en-GB" altLang="en-US" sz="1800" i="0" dirty="0">
                <a:solidFill>
                  <a:srgbClr val="040404"/>
                </a:solidFill>
                <a:latin typeface="Arial" panose="020B0604020202020204" pitchFamily="34" charset="0"/>
              </a:rPr>
              <a:t>Level 3, </a:t>
            </a:r>
            <a:r>
              <a:rPr lang="en-GB" altLang="en-US" sz="1800" i="0" dirty="0" err="1">
                <a:solidFill>
                  <a:srgbClr val="040404"/>
                </a:solidFill>
                <a:latin typeface="Arial" panose="020B0604020202020204" pitchFamily="34" charset="0"/>
              </a:rPr>
              <a:t>Sherfield</a:t>
            </a:r>
            <a:r>
              <a:rPr lang="en-GB" altLang="en-US" sz="1800" i="0" dirty="0">
                <a:solidFill>
                  <a:srgbClr val="040404"/>
                </a:solidFill>
                <a:latin typeface="Arial" panose="020B0604020202020204" pitchFamily="34" charset="0"/>
              </a:rPr>
              <a:t> Building provides wide range of information and advice:  Monday to Friday</a:t>
            </a:r>
          </a:p>
          <a:p>
            <a:pPr eaLnBrk="1" hangingPunct="1">
              <a:defRPr/>
            </a:pPr>
            <a:endParaRPr lang="en-GB" altLang="en-US" sz="800" b="1" i="0" dirty="0">
              <a:solidFill>
                <a:srgbClr val="040404"/>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sp>
        <p:nvSpPr>
          <p:cNvPr id="45062" name="Rectangle 6"/>
          <p:cNvSpPr>
            <a:spLocks noChangeArrowheads="1"/>
          </p:cNvSpPr>
          <p:nvPr/>
        </p:nvSpPr>
        <p:spPr bwMode="auto">
          <a:xfrm>
            <a:off x="755650" y="1647825"/>
            <a:ext cx="7596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algn="ctr" eaLnBrk="1" hangingPunct="1"/>
            <a:r>
              <a:rPr lang="en-GB" altLang="en-US" b="1" i="0" u="sng">
                <a:solidFill>
                  <a:srgbClr val="040404"/>
                </a:solidFill>
                <a:latin typeface="Arial" panose="020B0604020202020204" pitchFamily="34" charset="0"/>
                <a:cs typeface="Arial" panose="020B0604020202020204" pitchFamily="34" charset="0"/>
                <a:hlinkClick r:id="rId3"/>
              </a:rPr>
              <a:t>http://www.imperial.ac.uk/helpme</a:t>
            </a:r>
            <a:r>
              <a:rPr lang="en-GB" altLang="en-US" b="1" i="0">
                <a:solidFill>
                  <a:srgbClr val="040404"/>
                </a:solidFill>
                <a:latin typeface="Arial" panose="020B0604020202020204" pitchFamily="34" charset="0"/>
                <a:cs typeface="Arial" panose="020B0604020202020204" pitchFamily="34" charset="0"/>
              </a:rPr>
              <a:t> or click on ‘Students’ on Homepage</a:t>
            </a:r>
          </a:p>
        </p:txBody>
      </p:sp>
      <p:pic>
        <p:nvPicPr>
          <p:cNvPr id="4506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91113" y="4462463"/>
            <a:ext cx="3703637"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noChangeArrowheads="1"/>
          </p:cNvSpPr>
          <p:nvPr>
            <p:ph type="title"/>
          </p:nvPr>
        </p:nvSpPr>
        <p:spPr/>
        <p:txBody>
          <a:bodyPr/>
          <a:lstStyle/>
          <a:p>
            <a:r>
              <a:rPr lang="en-GB" altLang="en-US" smtClean="0"/>
              <a:t>If you need help</a:t>
            </a:r>
          </a:p>
        </p:txBody>
      </p:sp>
      <p:sp>
        <p:nvSpPr>
          <p:cNvPr id="50179" name="Content Placeholder 2"/>
          <p:cNvSpPr txBox="1">
            <a:spLocks/>
          </p:cNvSpPr>
          <p:nvPr/>
        </p:nvSpPr>
        <p:spPr bwMode="auto">
          <a:xfrm>
            <a:off x="838200" y="1779588"/>
            <a:ext cx="4367213"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a:spcBef>
                <a:spcPct val="20000"/>
              </a:spcBef>
            </a:pPr>
            <a:r>
              <a:rPr lang="en-GB" altLang="en-US" sz="2000" b="1">
                <a:solidFill>
                  <a:srgbClr val="0E207F"/>
                </a:solidFill>
                <a:latin typeface="Arial" panose="020B0604020202020204" pitchFamily="34" charset="0"/>
              </a:rPr>
              <a:t>Course matters</a:t>
            </a:r>
            <a:r>
              <a:rPr lang="en-GB" altLang="en-US" sz="2000">
                <a:solidFill>
                  <a:srgbClr val="0E207F"/>
                </a:solidFill>
                <a:latin typeface="Arial" panose="020B0604020202020204" pitchFamily="34" charset="0"/>
              </a:rPr>
              <a:t>:</a:t>
            </a:r>
          </a:p>
          <a:p>
            <a:pPr>
              <a:spcBef>
                <a:spcPct val="20000"/>
              </a:spcBef>
              <a:buFontTx/>
              <a:buChar char="•"/>
            </a:pPr>
            <a:r>
              <a:rPr lang="en-GB" altLang="en-US" sz="2000">
                <a:solidFill>
                  <a:srgbClr val="0E207F"/>
                </a:solidFill>
                <a:latin typeface="Arial" panose="020B0604020202020204" pitchFamily="34" charset="0"/>
              </a:rPr>
              <a:t>Graduate Teaching Assistants</a:t>
            </a:r>
          </a:p>
          <a:p>
            <a:pPr>
              <a:spcBef>
                <a:spcPct val="20000"/>
              </a:spcBef>
              <a:buFontTx/>
              <a:buChar char="•"/>
            </a:pPr>
            <a:r>
              <a:rPr lang="en-GB" altLang="en-US" sz="2000">
                <a:solidFill>
                  <a:srgbClr val="0E207F"/>
                </a:solidFill>
                <a:latin typeface="Arial" panose="020B0604020202020204" pitchFamily="34" charset="0"/>
              </a:rPr>
              <a:t>Student Office</a:t>
            </a:r>
          </a:p>
          <a:p>
            <a:pPr>
              <a:spcBef>
                <a:spcPct val="20000"/>
              </a:spcBef>
              <a:buFontTx/>
              <a:buChar char="•"/>
            </a:pPr>
            <a:r>
              <a:rPr lang="en-GB" altLang="en-US" sz="2000">
                <a:solidFill>
                  <a:srgbClr val="0E207F"/>
                </a:solidFill>
                <a:latin typeface="Arial" panose="020B0604020202020204" pitchFamily="34" charset="0"/>
              </a:rPr>
              <a:t>Student Representatives</a:t>
            </a:r>
          </a:p>
          <a:p>
            <a:pPr>
              <a:spcBef>
                <a:spcPct val="20000"/>
              </a:spcBef>
              <a:buFontTx/>
              <a:buChar char="•"/>
            </a:pPr>
            <a:r>
              <a:rPr lang="en-GB" altLang="en-US" sz="2000">
                <a:solidFill>
                  <a:srgbClr val="0E207F"/>
                </a:solidFill>
                <a:latin typeface="Arial" panose="020B0604020202020204" pitchFamily="34" charset="0"/>
              </a:rPr>
              <a:t>Course Leader</a:t>
            </a:r>
          </a:p>
          <a:p>
            <a:pPr>
              <a:spcBef>
                <a:spcPct val="20000"/>
              </a:spcBef>
              <a:buFontTx/>
              <a:buChar char="•"/>
            </a:pPr>
            <a:r>
              <a:rPr lang="en-GB" altLang="en-US" sz="2000">
                <a:solidFill>
                  <a:srgbClr val="0E207F"/>
                </a:solidFill>
                <a:latin typeface="Arial" panose="020B0604020202020204" pitchFamily="34" charset="0"/>
              </a:rPr>
              <a:t>Personal Tutor, Academic Tutor and myself</a:t>
            </a:r>
          </a:p>
          <a:p>
            <a:pPr>
              <a:spcBef>
                <a:spcPct val="20000"/>
              </a:spcBef>
            </a:pPr>
            <a:endParaRPr lang="en-GB" altLang="en-US" sz="2000">
              <a:solidFill>
                <a:srgbClr val="0E207F"/>
              </a:solidFill>
              <a:latin typeface="Arial" panose="020B0604020202020204" pitchFamily="34" charset="0"/>
            </a:endParaRPr>
          </a:p>
          <a:p>
            <a:pPr>
              <a:spcBef>
                <a:spcPct val="20000"/>
              </a:spcBef>
            </a:pPr>
            <a:r>
              <a:rPr lang="en-GB" altLang="en-US" sz="2000" b="1">
                <a:solidFill>
                  <a:srgbClr val="0E207F"/>
                </a:solidFill>
                <a:latin typeface="Arial" panose="020B0604020202020204" pitchFamily="34" charset="0"/>
              </a:rPr>
              <a:t>Other (pastoral) matters:</a:t>
            </a:r>
          </a:p>
          <a:p>
            <a:pPr>
              <a:spcBef>
                <a:spcPct val="20000"/>
              </a:spcBef>
              <a:buFontTx/>
              <a:buChar char="•"/>
            </a:pPr>
            <a:r>
              <a:rPr lang="en-GB" altLang="en-US" sz="2000">
                <a:solidFill>
                  <a:srgbClr val="0E207F"/>
                </a:solidFill>
                <a:latin typeface="Arial" panose="020B0604020202020204" pitchFamily="34" charset="0"/>
              </a:rPr>
              <a:t>Your Personal Tutor</a:t>
            </a:r>
          </a:p>
          <a:p>
            <a:pPr>
              <a:spcBef>
                <a:spcPct val="20000"/>
              </a:spcBef>
              <a:buFontTx/>
              <a:buChar char="•"/>
            </a:pPr>
            <a:r>
              <a:rPr lang="en-GB" altLang="en-US" sz="2000">
                <a:solidFill>
                  <a:srgbClr val="0E207F"/>
                </a:solidFill>
                <a:latin typeface="Arial" panose="020B0604020202020204" pitchFamily="34" charset="0"/>
              </a:rPr>
              <a:t>Academic Tutor</a:t>
            </a:r>
          </a:p>
          <a:p>
            <a:pPr>
              <a:spcBef>
                <a:spcPct val="20000"/>
              </a:spcBef>
              <a:buFontTx/>
              <a:buChar char="•"/>
            </a:pPr>
            <a:r>
              <a:rPr lang="en-GB" altLang="en-US" sz="2000">
                <a:solidFill>
                  <a:srgbClr val="0E207F"/>
                </a:solidFill>
                <a:latin typeface="Arial" panose="020B0604020202020204" pitchFamily="34" charset="0"/>
              </a:rPr>
              <a:t>Postgraduate Tutor</a:t>
            </a:r>
          </a:p>
          <a:p>
            <a:pPr>
              <a:spcBef>
                <a:spcPct val="20000"/>
              </a:spcBef>
              <a:buFontTx/>
              <a:buChar char="•"/>
            </a:pPr>
            <a:r>
              <a:rPr lang="en-GB" altLang="en-US" sz="2000">
                <a:solidFill>
                  <a:srgbClr val="0E207F"/>
                </a:solidFill>
                <a:latin typeface="Arial" panose="020B0604020202020204" pitchFamily="34" charset="0"/>
              </a:rPr>
              <a:t>Faculty Tutors</a:t>
            </a:r>
          </a:p>
        </p:txBody>
      </p:sp>
      <p:sp>
        <p:nvSpPr>
          <p:cNvPr id="2" name="TextBox 1">
            <a:extLst>
              <a:ext uri="{FF2B5EF4-FFF2-40B4-BE49-F238E27FC236}">
                <a16:creationId xmlns:a16="http://schemas.microsoft.com/office/drawing/2014/main" xmlns="" id="{22D0FFB0-CCE8-4366-A4F0-2618C77BDF99}"/>
              </a:ext>
            </a:extLst>
          </p:cNvPr>
          <p:cNvSpPr txBox="1"/>
          <p:nvPr/>
        </p:nvSpPr>
        <p:spPr>
          <a:xfrm>
            <a:off x="5651500" y="1844675"/>
            <a:ext cx="2862263" cy="2308225"/>
          </a:xfrm>
          <a:prstGeom prst="rect">
            <a:avLst/>
          </a:prstGeom>
          <a:solidFill>
            <a:schemeClr val="bg1"/>
          </a:solidFill>
        </p:spPr>
        <p:txBody>
          <a:bodyPr>
            <a:spAutoFit/>
          </a:bodyPr>
          <a:lstStyle/>
          <a:p>
            <a:pPr marL="363538" indent="-363538">
              <a:spcBef>
                <a:spcPts val="0"/>
              </a:spcBef>
              <a:spcAft>
                <a:spcPts val="0"/>
              </a:spcAft>
              <a:defRPr/>
            </a:pPr>
            <a:r>
              <a:rPr lang="en-GB" sz="1800" b="1" dirty="0">
                <a:solidFill>
                  <a:srgbClr val="0E207F"/>
                </a:solidFill>
                <a:cs typeface="Arial" panose="020B0604020202020204" pitchFamily="34" charset="0"/>
              </a:rPr>
              <a:t>Projects:</a:t>
            </a:r>
          </a:p>
          <a:p>
            <a:pPr marL="342900" indent="-342900">
              <a:spcBef>
                <a:spcPts val="0"/>
              </a:spcBef>
              <a:spcAft>
                <a:spcPts val="0"/>
              </a:spcAft>
              <a:buFont typeface="Arial" panose="020B0604020202020204" pitchFamily="34" charset="0"/>
              <a:buChar char="•"/>
              <a:defRPr/>
            </a:pPr>
            <a:r>
              <a:rPr lang="en-GB" altLang="en-US" sz="1800" dirty="0">
                <a:solidFill>
                  <a:srgbClr val="0E207F"/>
                </a:solidFill>
                <a:cs typeface="Arial" panose="020B0604020202020204" pitchFamily="34" charset="0"/>
              </a:rPr>
              <a:t>Project supervisor</a:t>
            </a:r>
          </a:p>
          <a:p>
            <a:pPr marL="342900" indent="-342900">
              <a:spcBef>
                <a:spcPts val="0"/>
              </a:spcBef>
              <a:spcAft>
                <a:spcPts val="0"/>
              </a:spcAft>
              <a:buFont typeface="Arial" panose="020B0604020202020204" pitchFamily="34" charset="0"/>
              <a:buChar char="•"/>
              <a:defRPr/>
            </a:pPr>
            <a:r>
              <a:rPr lang="en-GB" altLang="en-US" sz="1800" dirty="0">
                <a:solidFill>
                  <a:srgbClr val="0E207F"/>
                </a:solidFill>
                <a:cs typeface="Arial" panose="020B0604020202020204" pitchFamily="34" charset="0"/>
              </a:rPr>
              <a:t>Student reps</a:t>
            </a:r>
          </a:p>
          <a:p>
            <a:pPr marL="342900" indent="-342900">
              <a:spcBef>
                <a:spcPts val="0"/>
              </a:spcBef>
              <a:spcAft>
                <a:spcPts val="0"/>
              </a:spcAft>
              <a:buFont typeface="Arial" panose="020B0604020202020204" pitchFamily="34" charset="0"/>
              <a:buChar char="•"/>
              <a:defRPr/>
            </a:pPr>
            <a:r>
              <a:rPr lang="en-GB" altLang="en-US" sz="1800" dirty="0">
                <a:solidFill>
                  <a:srgbClr val="0E207F"/>
                </a:solidFill>
                <a:cs typeface="Arial" panose="020B0604020202020204" pitchFamily="34" charset="0"/>
              </a:rPr>
              <a:t>Project co-ordinator (Dr Masouros)</a:t>
            </a:r>
          </a:p>
          <a:p>
            <a:pPr marL="342900" indent="-342900">
              <a:spcBef>
                <a:spcPts val="0"/>
              </a:spcBef>
              <a:spcAft>
                <a:spcPts val="0"/>
              </a:spcAft>
              <a:buFont typeface="Arial" panose="020B0604020202020204" pitchFamily="34" charset="0"/>
              <a:buChar char="•"/>
              <a:defRPr/>
            </a:pPr>
            <a:r>
              <a:rPr lang="en-GB" altLang="en-US" sz="1800" dirty="0">
                <a:solidFill>
                  <a:srgbClr val="0E207F"/>
                </a:solidFill>
                <a:cs typeface="Arial" panose="020B0604020202020204" pitchFamily="34" charset="0"/>
              </a:rPr>
              <a:t>Academic Tutor (Mr Holloway)</a:t>
            </a:r>
          </a:p>
          <a:p>
            <a:pPr marL="342900" indent="-342900">
              <a:spcBef>
                <a:spcPts val="0"/>
              </a:spcBef>
              <a:spcAft>
                <a:spcPts val="0"/>
              </a:spcAft>
              <a:buFont typeface="Arial" panose="020B0604020202020204" pitchFamily="34" charset="0"/>
              <a:buChar char="•"/>
              <a:defRPr/>
            </a:pPr>
            <a:r>
              <a:rPr lang="en-GB" altLang="en-US" sz="1800" dirty="0">
                <a:solidFill>
                  <a:srgbClr val="0E207F"/>
                </a:solidFill>
                <a:cs typeface="Arial" panose="020B0604020202020204" pitchFamily="34" charset="0"/>
              </a:rPr>
              <a:t>myself</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noChangeArrowheads="1"/>
          </p:cNvSpPr>
          <p:nvPr>
            <p:ph type="title"/>
          </p:nvPr>
        </p:nvSpPr>
        <p:spPr/>
        <p:txBody>
          <a:bodyPr/>
          <a:lstStyle/>
          <a:p>
            <a:r>
              <a:rPr lang="en-GB" altLang="en-US" smtClean="0"/>
              <a:t>Student Representation</a:t>
            </a:r>
          </a:p>
        </p:txBody>
      </p:sp>
      <p:sp>
        <p:nvSpPr>
          <p:cNvPr id="4" name="TextBox 3">
            <a:extLst>
              <a:ext uri="{FF2B5EF4-FFF2-40B4-BE49-F238E27FC236}">
                <a16:creationId xmlns:a16="http://schemas.microsoft.com/office/drawing/2014/main" xmlns="" id="{86CF6EC6-032A-4B2F-894C-618D832245B9}"/>
              </a:ext>
            </a:extLst>
          </p:cNvPr>
          <p:cNvSpPr txBox="1"/>
          <p:nvPr/>
        </p:nvSpPr>
        <p:spPr>
          <a:xfrm>
            <a:off x="1187450" y="1700213"/>
            <a:ext cx="2049463" cy="461962"/>
          </a:xfrm>
          <a:prstGeom prst="rect">
            <a:avLst/>
          </a:prstGeom>
          <a:noFill/>
        </p:spPr>
        <p:txBody>
          <a:bodyPr wrap="none">
            <a:spAutoFit/>
          </a:bodyPr>
          <a:lstStyle/>
          <a:p>
            <a:pPr marL="363538" indent="-363538" algn="ctr">
              <a:spcBef>
                <a:spcPts val="0"/>
              </a:spcBef>
              <a:spcAft>
                <a:spcPts val="0"/>
              </a:spcAft>
              <a:defRPr/>
            </a:pPr>
            <a:r>
              <a:rPr lang="en-GB" sz="2400" i="0" u="sng" dirty="0">
                <a:solidFill>
                  <a:schemeClr val="tx2"/>
                </a:solidFill>
                <a:latin typeface="+mn-lt"/>
                <a:ea typeface="MS PGothic" charset="0"/>
                <a:cs typeface="MS PGothic" charset="0"/>
              </a:rPr>
              <a:t>Formal Route</a:t>
            </a:r>
          </a:p>
        </p:txBody>
      </p:sp>
      <p:sp>
        <p:nvSpPr>
          <p:cNvPr id="9" name="TextBox 8">
            <a:extLst>
              <a:ext uri="{FF2B5EF4-FFF2-40B4-BE49-F238E27FC236}">
                <a16:creationId xmlns:a16="http://schemas.microsoft.com/office/drawing/2014/main" xmlns="" id="{B7DA7152-C331-49E5-9CD4-76F8C2A0A47E}"/>
              </a:ext>
            </a:extLst>
          </p:cNvPr>
          <p:cNvSpPr txBox="1"/>
          <p:nvPr/>
        </p:nvSpPr>
        <p:spPr>
          <a:xfrm>
            <a:off x="141288" y="5214938"/>
            <a:ext cx="4321175" cy="1077912"/>
          </a:xfrm>
          <a:prstGeom prst="rect">
            <a:avLst/>
          </a:prstGeom>
          <a:noFill/>
        </p:spPr>
        <p:txBody>
          <a:bodyPr>
            <a:spAutoFit/>
          </a:bodyPr>
          <a:lstStyle/>
          <a:p>
            <a:pPr algn="ctr">
              <a:spcBef>
                <a:spcPts val="0"/>
              </a:spcBef>
              <a:spcAft>
                <a:spcPts val="0"/>
              </a:spcAft>
              <a:defRPr/>
            </a:pPr>
            <a:r>
              <a:rPr lang="en-GB" i="0" dirty="0">
                <a:solidFill>
                  <a:schemeClr val="tx2"/>
                </a:solidFill>
                <a:latin typeface="+mn-lt"/>
                <a:ea typeface="MS PGothic" charset="0"/>
                <a:cs typeface="MS PGothic" charset="0"/>
              </a:rPr>
              <a:t>Comments can be anonymous</a:t>
            </a:r>
          </a:p>
          <a:p>
            <a:pPr algn="ctr">
              <a:spcBef>
                <a:spcPts val="0"/>
              </a:spcBef>
              <a:spcAft>
                <a:spcPts val="0"/>
              </a:spcAft>
              <a:defRPr/>
            </a:pPr>
            <a:r>
              <a:rPr lang="en-GB" i="0" dirty="0">
                <a:solidFill>
                  <a:schemeClr val="tx2"/>
                </a:solidFill>
                <a:latin typeface="+mn-lt"/>
                <a:ea typeface="MS PGothic" charset="0"/>
                <a:cs typeface="MS PGothic" charset="0"/>
              </a:rPr>
              <a:t>Comments are recorded in SSCM minutes</a:t>
            </a:r>
          </a:p>
          <a:p>
            <a:pPr algn="ctr">
              <a:spcBef>
                <a:spcPts val="0"/>
              </a:spcBef>
              <a:spcAft>
                <a:spcPts val="0"/>
              </a:spcAft>
              <a:defRPr/>
            </a:pPr>
            <a:r>
              <a:rPr lang="en-GB" i="0" dirty="0">
                <a:solidFill>
                  <a:schemeClr val="tx2"/>
                </a:solidFill>
                <a:latin typeface="+mn-lt"/>
                <a:ea typeface="MS PGothic" charset="0"/>
                <a:cs typeface="MS PGothic" charset="0"/>
              </a:rPr>
              <a:t>Raised actions will be addressed</a:t>
            </a:r>
          </a:p>
          <a:p>
            <a:pPr algn="ctr">
              <a:spcBef>
                <a:spcPts val="0"/>
              </a:spcBef>
              <a:spcAft>
                <a:spcPts val="0"/>
              </a:spcAft>
              <a:defRPr/>
            </a:pPr>
            <a:r>
              <a:rPr lang="en-GB" i="0" dirty="0">
                <a:solidFill>
                  <a:schemeClr val="tx2"/>
                </a:solidFill>
                <a:latin typeface="+mn-lt"/>
                <a:ea typeface="MS PGothic" charset="0"/>
                <a:cs typeface="MS PGothic" charset="0"/>
              </a:rPr>
              <a:t>Tends to be slow (1 meeting per term)</a:t>
            </a:r>
          </a:p>
        </p:txBody>
      </p:sp>
      <p:grpSp>
        <p:nvGrpSpPr>
          <p:cNvPr id="51205" name="Group 11"/>
          <p:cNvGrpSpPr>
            <a:grpSpLocks/>
          </p:cNvGrpSpPr>
          <p:nvPr/>
        </p:nvGrpSpPr>
        <p:grpSpPr bwMode="auto">
          <a:xfrm>
            <a:off x="468313" y="2565400"/>
            <a:ext cx="3592512" cy="1952625"/>
            <a:chOff x="611560" y="2492896"/>
            <a:chExt cx="3593276" cy="1953508"/>
          </a:xfrm>
        </p:grpSpPr>
        <p:sp>
          <p:nvSpPr>
            <p:cNvPr id="5" name="TextBox 4">
              <a:extLst>
                <a:ext uri="{FF2B5EF4-FFF2-40B4-BE49-F238E27FC236}">
                  <a16:creationId xmlns:a16="http://schemas.microsoft.com/office/drawing/2014/main" xmlns="" id="{E7FEAE14-301A-4995-A285-E51A267B766D}"/>
                </a:ext>
              </a:extLst>
            </p:cNvPr>
            <p:cNvSpPr txBox="1"/>
            <p:nvPr/>
          </p:nvSpPr>
          <p:spPr>
            <a:xfrm>
              <a:off x="611560" y="2492896"/>
              <a:ext cx="3593276" cy="370055"/>
            </a:xfrm>
            <a:prstGeom prst="rect">
              <a:avLst/>
            </a:prstGeom>
            <a:noFill/>
            <a:ln>
              <a:solidFill>
                <a:srgbClr val="040404"/>
              </a:solidFill>
            </a:ln>
          </p:spPr>
          <p:txBody>
            <a:bodyPr wrap="none">
              <a:spAutoFit/>
            </a:bodyPr>
            <a:lstStyle/>
            <a:p>
              <a:pPr marL="363538" indent="-363538">
                <a:spcBef>
                  <a:spcPts val="0"/>
                </a:spcBef>
                <a:spcAft>
                  <a:spcPts val="0"/>
                </a:spcAft>
                <a:defRPr/>
              </a:pPr>
              <a:r>
                <a:rPr lang="en-GB" sz="1800" i="0" dirty="0">
                  <a:solidFill>
                    <a:schemeClr val="tx2"/>
                  </a:solidFill>
                  <a:latin typeface="+mn-lt"/>
                  <a:ea typeface="MS PGothic" charset="0"/>
                  <a:cs typeface="MS PGothic" charset="0"/>
                </a:rPr>
                <a:t>Staff-Student Committee Meeting</a:t>
              </a:r>
            </a:p>
          </p:txBody>
        </p:sp>
        <p:sp>
          <p:nvSpPr>
            <p:cNvPr id="7" name="TextBox 6">
              <a:extLst>
                <a:ext uri="{FF2B5EF4-FFF2-40B4-BE49-F238E27FC236}">
                  <a16:creationId xmlns:a16="http://schemas.microsoft.com/office/drawing/2014/main" xmlns="" id="{CB01EBB6-0F1E-4A1E-89FC-5FCD9BC17C82}"/>
                </a:ext>
              </a:extLst>
            </p:cNvPr>
            <p:cNvSpPr txBox="1"/>
            <p:nvPr/>
          </p:nvSpPr>
          <p:spPr>
            <a:xfrm>
              <a:off x="1114904" y="3285417"/>
              <a:ext cx="2546892" cy="368467"/>
            </a:xfrm>
            <a:prstGeom prst="rect">
              <a:avLst/>
            </a:prstGeom>
            <a:noFill/>
            <a:ln>
              <a:solidFill>
                <a:srgbClr val="040404"/>
              </a:solidFill>
            </a:ln>
          </p:spPr>
          <p:txBody>
            <a:bodyPr wrap="none">
              <a:spAutoFit/>
            </a:bodyPr>
            <a:lstStyle/>
            <a:p>
              <a:pPr marL="363538" indent="-363538">
                <a:spcBef>
                  <a:spcPts val="0"/>
                </a:spcBef>
                <a:spcAft>
                  <a:spcPts val="0"/>
                </a:spcAft>
                <a:defRPr/>
              </a:pPr>
              <a:r>
                <a:rPr lang="en-GB" sz="1800" i="0" dirty="0">
                  <a:solidFill>
                    <a:schemeClr val="tx2"/>
                  </a:solidFill>
                  <a:latin typeface="+mn-lt"/>
                  <a:ea typeface="MS PGothic" charset="0"/>
                  <a:cs typeface="MS PGothic" charset="0"/>
                </a:rPr>
                <a:t>Stream</a:t>
              </a:r>
              <a:r>
                <a:rPr lang="en-GB" sz="1800" i="0" dirty="0">
                  <a:solidFill>
                    <a:srgbClr val="040404"/>
                  </a:solidFill>
                  <a:latin typeface="+mn-lt"/>
                  <a:ea typeface="MS PGothic" charset="0"/>
                  <a:cs typeface="MS PGothic" charset="0"/>
                </a:rPr>
                <a:t> </a:t>
              </a:r>
              <a:r>
                <a:rPr lang="en-GB" sz="1800" i="0" dirty="0">
                  <a:solidFill>
                    <a:schemeClr val="tx2"/>
                  </a:solidFill>
                  <a:latin typeface="+mn-lt"/>
                  <a:ea typeface="MS PGothic" charset="0"/>
                  <a:cs typeface="MS PGothic" charset="0"/>
                </a:rPr>
                <a:t>Representative</a:t>
              </a:r>
            </a:p>
          </p:txBody>
        </p:sp>
        <p:sp>
          <p:nvSpPr>
            <p:cNvPr id="8" name="TextBox 7">
              <a:extLst>
                <a:ext uri="{FF2B5EF4-FFF2-40B4-BE49-F238E27FC236}">
                  <a16:creationId xmlns:a16="http://schemas.microsoft.com/office/drawing/2014/main" xmlns="" id="{9715EAF2-1294-4D7F-ABB0-D620A0B1D845}"/>
                </a:ext>
              </a:extLst>
            </p:cNvPr>
            <p:cNvSpPr txBox="1"/>
            <p:nvPr/>
          </p:nvSpPr>
          <p:spPr>
            <a:xfrm>
              <a:off x="1114904" y="4076350"/>
              <a:ext cx="2661216" cy="370054"/>
            </a:xfrm>
            <a:prstGeom prst="rect">
              <a:avLst/>
            </a:prstGeom>
            <a:noFill/>
            <a:ln>
              <a:solidFill>
                <a:srgbClr val="040404"/>
              </a:solidFill>
            </a:ln>
          </p:spPr>
          <p:txBody>
            <a:bodyPr wrap="none">
              <a:spAutoFit/>
            </a:bodyPr>
            <a:lstStyle/>
            <a:p>
              <a:pPr marL="363538" indent="-363538">
                <a:spcBef>
                  <a:spcPts val="0"/>
                </a:spcBef>
                <a:spcAft>
                  <a:spcPts val="0"/>
                </a:spcAft>
                <a:defRPr/>
              </a:pPr>
              <a:r>
                <a:rPr lang="en-GB" sz="1800" i="0" dirty="0">
                  <a:solidFill>
                    <a:schemeClr val="tx2"/>
                  </a:solidFill>
                  <a:latin typeface="+mn-lt"/>
                  <a:ea typeface="MS PGothic" charset="0"/>
                  <a:cs typeface="MS PGothic" charset="0"/>
                </a:rPr>
                <a:t>Student with a comment</a:t>
              </a:r>
            </a:p>
          </p:txBody>
        </p:sp>
        <p:sp>
          <p:nvSpPr>
            <p:cNvPr id="51217" name="Up Arrow 9"/>
            <p:cNvSpPr>
              <a:spLocks noChangeArrowheads="1"/>
            </p:cNvSpPr>
            <p:nvPr/>
          </p:nvSpPr>
          <p:spPr bwMode="auto">
            <a:xfrm>
              <a:off x="2195736" y="3645024"/>
              <a:ext cx="360040" cy="432048"/>
            </a:xfrm>
            <a:prstGeom prst="upArrow">
              <a:avLst>
                <a:gd name="adj1" fmla="val 50000"/>
                <a:gd name="adj2" fmla="val 50000"/>
              </a:avLst>
            </a:prstGeom>
            <a:solidFill>
              <a:srgbClr val="FFFFFF"/>
            </a:solidFill>
            <a:ln w="9525">
              <a:solidFill>
                <a:srgbClr val="040404"/>
              </a:solidFill>
              <a:round/>
              <a:headEnd/>
              <a:tailEnd/>
            </a:ln>
          </p:spPr>
          <p:txBody>
            <a:bodyPr/>
            <a:lstStyle>
              <a:lvl1pPr>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eaLnBrk="1" hangingPunct="1"/>
              <a:endParaRPr lang="en-GB" altLang="en-US">
                <a:cs typeface="Times New Roman" panose="02020603050405020304" pitchFamily="18" charset="0"/>
              </a:endParaRPr>
            </a:p>
          </p:txBody>
        </p:sp>
        <p:sp>
          <p:nvSpPr>
            <p:cNvPr id="51218" name="Up Arrow 10"/>
            <p:cNvSpPr>
              <a:spLocks noChangeArrowheads="1"/>
            </p:cNvSpPr>
            <p:nvPr/>
          </p:nvSpPr>
          <p:spPr bwMode="auto">
            <a:xfrm>
              <a:off x="2195736" y="2852936"/>
              <a:ext cx="360040" cy="432048"/>
            </a:xfrm>
            <a:prstGeom prst="upArrow">
              <a:avLst>
                <a:gd name="adj1" fmla="val 50000"/>
                <a:gd name="adj2" fmla="val 50000"/>
              </a:avLst>
            </a:prstGeom>
            <a:solidFill>
              <a:srgbClr val="FFFFFF"/>
            </a:solidFill>
            <a:ln w="9525">
              <a:solidFill>
                <a:srgbClr val="040404"/>
              </a:solidFill>
              <a:round/>
              <a:headEnd/>
              <a:tailEnd/>
            </a:ln>
          </p:spPr>
          <p:txBody>
            <a:bodyPr/>
            <a:lstStyle>
              <a:lvl1pPr>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eaLnBrk="1" hangingPunct="1"/>
              <a:endParaRPr lang="en-GB" altLang="en-US">
                <a:cs typeface="Times New Roman" panose="02020603050405020304" pitchFamily="18" charset="0"/>
              </a:endParaRPr>
            </a:p>
          </p:txBody>
        </p:sp>
      </p:grpSp>
      <p:sp>
        <p:nvSpPr>
          <p:cNvPr id="13" name="TextBox 12">
            <a:extLst>
              <a:ext uri="{FF2B5EF4-FFF2-40B4-BE49-F238E27FC236}">
                <a16:creationId xmlns:a16="http://schemas.microsoft.com/office/drawing/2014/main" xmlns="" id="{23E10EF0-FF10-473F-AC82-2C270BF1440C}"/>
              </a:ext>
            </a:extLst>
          </p:cNvPr>
          <p:cNvSpPr txBox="1"/>
          <p:nvPr/>
        </p:nvSpPr>
        <p:spPr>
          <a:xfrm>
            <a:off x="5580063" y="1700213"/>
            <a:ext cx="2203450" cy="461962"/>
          </a:xfrm>
          <a:prstGeom prst="rect">
            <a:avLst/>
          </a:prstGeom>
          <a:noFill/>
        </p:spPr>
        <p:txBody>
          <a:bodyPr wrap="none">
            <a:spAutoFit/>
          </a:bodyPr>
          <a:lstStyle/>
          <a:p>
            <a:pPr marL="363538" indent="-363538" algn="ctr">
              <a:spcBef>
                <a:spcPts val="0"/>
              </a:spcBef>
              <a:spcAft>
                <a:spcPts val="0"/>
              </a:spcAft>
              <a:defRPr/>
            </a:pPr>
            <a:r>
              <a:rPr lang="en-GB" sz="2400" i="0" u="sng" dirty="0">
                <a:solidFill>
                  <a:schemeClr val="tx2"/>
                </a:solidFill>
                <a:latin typeface="+mn-lt"/>
                <a:ea typeface="MS PGothic" charset="0"/>
                <a:cs typeface="MS PGothic" charset="0"/>
              </a:rPr>
              <a:t>Informal Route</a:t>
            </a:r>
          </a:p>
        </p:txBody>
      </p:sp>
      <p:sp>
        <p:nvSpPr>
          <p:cNvPr id="51207" name="TextBox 13"/>
          <p:cNvSpPr txBox="1">
            <a:spLocks noChangeArrowheads="1"/>
          </p:cNvSpPr>
          <p:nvPr/>
        </p:nvSpPr>
        <p:spPr bwMode="auto">
          <a:xfrm>
            <a:off x="4852988" y="2424113"/>
            <a:ext cx="39576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algn="ctr"/>
            <a:r>
              <a:rPr lang="en-GB" altLang="en-US" i="0">
                <a:solidFill>
                  <a:schemeClr val="tx2"/>
                </a:solidFill>
                <a:latin typeface="Arial" panose="020B0604020202020204" pitchFamily="34" charset="0"/>
              </a:rPr>
              <a:t>Talk to your Personal Tutor</a:t>
            </a:r>
          </a:p>
          <a:p>
            <a:pPr algn="ctr"/>
            <a:r>
              <a:rPr lang="en-GB" altLang="en-US" i="0">
                <a:solidFill>
                  <a:schemeClr val="tx2"/>
                </a:solidFill>
                <a:latin typeface="Arial" panose="020B0604020202020204" pitchFamily="34" charset="0"/>
              </a:rPr>
              <a:t>Talk to the MSc Director</a:t>
            </a:r>
          </a:p>
          <a:p>
            <a:pPr algn="ctr"/>
            <a:r>
              <a:rPr lang="en-GB" altLang="en-US" i="0">
                <a:solidFill>
                  <a:schemeClr val="tx2"/>
                </a:solidFill>
                <a:latin typeface="Arial" panose="020B0604020202020204" pitchFamily="34" charset="0"/>
              </a:rPr>
              <a:t>Talk to Academic or Senior Tutor</a:t>
            </a:r>
          </a:p>
          <a:p>
            <a:pPr algn="ctr"/>
            <a:r>
              <a:rPr lang="en-GB" altLang="en-US" i="0">
                <a:solidFill>
                  <a:schemeClr val="tx2"/>
                </a:solidFill>
                <a:latin typeface="Arial" panose="020B0604020202020204" pitchFamily="34" charset="0"/>
              </a:rPr>
              <a:t>Talk to Nicole or Louise</a:t>
            </a:r>
          </a:p>
        </p:txBody>
      </p:sp>
      <p:sp>
        <p:nvSpPr>
          <p:cNvPr id="15" name="TextBox 14">
            <a:extLst>
              <a:ext uri="{FF2B5EF4-FFF2-40B4-BE49-F238E27FC236}">
                <a16:creationId xmlns:a16="http://schemas.microsoft.com/office/drawing/2014/main" xmlns="" id="{18A090F2-F016-421F-B438-1FA0004BF5D7}"/>
              </a:ext>
            </a:extLst>
          </p:cNvPr>
          <p:cNvSpPr txBox="1"/>
          <p:nvPr/>
        </p:nvSpPr>
        <p:spPr>
          <a:xfrm>
            <a:off x="4757738" y="5815013"/>
            <a:ext cx="4319587" cy="955675"/>
          </a:xfrm>
          <a:prstGeom prst="rect">
            <a:avLst/>
          </a:prstGeom>
          <a:noFill/>
        </p:spPr>
        <p:txBody>
          <a:bodyPr>
            <a:spAutoFit/>
          </a:bodyPr>
          <a:lstStyle/>
          <a:p>
            <a:pPr algn="ctr">
              <a:spcBef>
                <a:spcPts val="0"/>
              </a:spcBef>
              <a:spcAft>
                <a:spcPts val="0"/>
              </a:spcAft>
              <a:defRPr/>
            </a:pPr>
            <a:r>
              <a:rPr lang="en-GB" sz="1400" i="0" dirty="0">
                <a:solidFill>
                  <a:schemeClr val="tx2"/>
                </a:solidFill>
                <a:latin typeface="+mn-lt"/>
                <a:ea typeface="MS PGothic" charset="0"/>
                <a:cs typeface="MS PGothic" charset="0"/>
              </a:rPr>
              <a:t>Discussions can be confidential (just ask)</a:t>
            </a:r>
          </a:p>
          <a:p>
            <a:pPr algn="ctr">
              <a:spcBef>
                <a:spcPts val="0"/>
              </a:spcBef>
              <a:spcAft>
                <a:spcPts val="0"/>
              </a:spcAft>
              <a:defRPr/>
            </a:pPr>
            <a:r>
              <a:rPr lang="en-GB" sz="1400" i="0" dirty="0">
                <a:solidFill>
                  <a:schemeClr val="tx2"/>
                </a:solidFill>
                <a:latin typeface="+mn-lt"/>
                <a:ea typeface="MS PGothic" charset="0"/>
                <a:cs typeface="MS PGothic" charset="0"/>
              </a:rPr>
              <a:t>No formal record of discussion</a:t>
            </a:r>
          </a:p>
          <a:p>
            <a:pPr algn="ctr">
              <a:spcBef>
                <a:spcPts val="0"/>
              </a:spcBef>
              <a:spcAft>
                <a:spcPts val="0"/>
              </a:spcAft>
              <a:defRPr/>
            </a:pPr>
            <a:r>
              <a:rPr lang="en-GB" sz="1400" i="0" dirty="0">
                <a:solidFill>
                  <a:schemeClr val="tx2"/>
                </a:solidFill>
                <a:latin typeface="+mn-lt"/>
                <a:ea typeface="MS PGothic" charset="0"/>
                <a:cs typeface="MS PGothic" charset="0"/>
              </a:rPr>
              <a:t>Someone will help you!</a:t>
            </a:r>
          </a:p>
          <a:p>
            <a:pPr algn="ctr">
              <a:spcBef>
                <a:spcPts val="0"/>
              </a:spcBef>
              <a:spcAft>
                <a:spcPts val="0"/>
              </a:spcAft>
              <a:defRPr/>
            </a:pPr>
            <a:r>
              <a:rPr lang="en-GB" sz="1400" i="0" dirty="0">
                <a:solidFill>
                  <a:schemeClr val="tx2"/>
                </a:solidFill>
                <a:latin typeface="+mn-lt"/>
                <a:ea typeface="MS PGothic" charset="0"/>
                <a:cs typeface="MS PGothic" charset="0"/>
              </a:rPr>
              <a:t>Tends to be fast</a:t>
            </a:r>
          </a:p>
        </p:txBody>
      </p:sp>
      <p:sp>
        <p:nvSpPr>
          <p:cNvPr id="16" name="TextBox 15">
            <a:extLst>
              <a:ext uri="{FF2B5EF4-FFF2-40B4-BE49-F238E27FC236}">
                <a16:creationId xmlns:a16="http://schemas.microsoft.com/office/drawing/2014/main" xmlns="" id="{960F4020-19E4-423D-9768-274F2FEF0D69}"/>
              </a:ext>
            </a:extLst>
          </p:cNvPr>
          <p:cNvSpPr txBox="1"/>
          <p:nvPr/>
        </p:nvSpPr>
        <p:spPr>
          <a:xfrm>
            <a:off x="4757738" y="4025900"/>
            <a:ext cx="3498850" cy="306388"/>
          </a:xfrm>
          <a:prstGeom prst="rect">
            <a:avLst/>
          </a:prstGeom>
          <a:noFill/>
        </p:spPr>
        <p:txBody>
          <a:bodyPr>
            <a:spAutoFit/>
          </a:bodyPr>
          <a:lstStyle/>
          <a:p>
            <a:pPr marL="363538" indent="-363538" eaLnBrk="1" hangingPunct="1">
              <a:spcBef>
                <a:spcPts val="0"/>
              </a:spcBef>
              <a:spcAft>
                <a:spcPts val="0"/>
              </a:spcAft>
              <a:defRPr/>
            </a:pPr>
            <a:r>
              <a:rPr lang="en-GB" sz="1400" b="1" i="0" dirty="0">
                <a:solidFill>
                  <a:schemeClr val="tx2"/>
                </a:solidFill>
                <a:latin typeface="+mn-lt"/>
                <a:ea typeface="ＭＳ Ｐゴシック" charset="0"/>
                <a:cs typeface="Times New Roman" charset="0"/>
              </a:rPr>
              <a:t>Dr Claire Higgins </a:t>
            </a:r>
            <a:r>
              <a:rPr lang="en-GB" sz="1400" i="0" dirty="0">
                <a:solidFill>
                  <a:schemeClr val="tx2"/>
                </a:solidFill>
                <a:latin typeface="+mn-lt"/>
                <a:ea typeface="ＭＳ Ｐゴシック" charset="0"/>
                <a:cs typeface="Times New Roman" charset="0"/>
              </a:rPr>
              <a:t>Senior Tutor</a:t>
            </a:r>
          </a:p>
        </p:txBody>
      </p:sp>
      <p:sp>
        <p:nvSpPr>
          <p:cNvPr id="18" name="TextBox 17">
            <a:extLst>
              <a:ext uri="{FF2B5EF4-FFF2-40B4-BE49-F238E27FC236}">
                <a16:creationId xmlns:a16="http://schemas.microsoft.com/office/drawing/2014/main" xmlns="" id="{CB985508-814F-49A0-BEAC-9FF2DF3B9012}"/>
              </a:ext>
            </a:extLst>
          </p:cNvPr>
          <p:cNvSpPr txBox="1"/>
          <p:nvPr/>
        </p:nvSpPr>
        <p:spPr>
          <a:xfrm>
            <a:off x="4660900" y="5041900"/>
            <a:ext cx="3292475" cy="307975"/>
          </a:xfrm>
          <a:prstGeom prst="rect">
            <a:avLst/>
          </a:prstGeom>
          <a:noFill/>
        </p:spPr>
        <p:txBody>
          <a:bodyPr>
            <a:spAutoFit/>
          </a:bodyPr>
          <a:lstStyle/>
          <a:p>
            <a:pPr marL="363538" indent="-363538" algn="ctr" eaLnBrk="1" hangingPunct="1">
              <a:spcBef>
                <a:spcPts val="0"/>
              </a:spcBef>
              <a:spcAft>
                <a:spcPts val="0"/>
              </a:spcAft>
              <a:defRPr/>
            </a:pPr>
            <a:r>
              <a:rPr lang="en-GB" sz="1400" b="1" i="0" dirty="0" err="1">
                <a:solidFill>
                  <a:schemeClr val="tx2"/>
                </a:solidFill>
                <a:latin typeface="+mn-lt"/>
                <a:ea typeface="ＭＳ Ｐゴシック" charset="0"/>
                <a:cs typeface="Times New Roman" charset="0"/>
              </a:rPr>
              <a:t>Mr.</a:t>
            </a:r>
            <a:r>
              <a:rPr lang="en-GB" sz="1400" b="1" i="0" dirty="0">
                <a:solidFill>
                  <a:schemeClr val="tx2"/>
                </a:solidFill>
                <a:latin typeface="+mn-lt"/>
                <a:ea typeface="ＭＳ Ｐゴシック" charset="0"/>
                <a:cs typeface="Times New Roman" charset="0"/>
              </a:rPr>
              <a:t> Martin Holloway </a:t>
            </a:r>
            <a:r>
              <a:rPr lang="en-GB" sz="1400" i="0" dirty="0">
                <a:solidFill>
                  <a:schemeClr val="tx2"/>
                </a:solidFill>
                <a:latin typeface="+mn-lt"/>
                <a:ea typeface="ＭＳ Ｐゴシック" charset="0"/>
                <a:cs typeface="Times New Roman" charset="0"/>
              </a:rPr>
              <a:t>Academic Tutor</a:t>
            </a:r>
          </a:p>
        </p:txBody>
      </p:sp>
      <p:pic>
        <p:nvPicPr>
          <p:cNvPr id="51211" name="Picture 6"/>
          <p:cNvPicPr>
            <a:picLocks noChangeAspect="1"/>
          </p:cNvPicPr>
          <p:nvPr/>
        </p:nvPicPr>
        <p:blipFill>
          <a:blip r:embed="rId2">
            <a:extLst>
              <a:ext uri="{28A0092B-C50C-407E-A947-70E740481C1C}">
                <a14:useLocalDpi xmlns:a14="http://schemas.microsoft.com/office/drawing/2010/main" val="0"/>
              </a:ext>
            </a:extLst>
          </a:blip>
          <a:srcRect t="4993" b="11909"/>
          <a:stretch>
            <a:fillRect/>
          </a:stretch>
        </p:blipFill>
        <p:spPr bwMode="auto">
          <a:xfrm>
            <a:off x="7894638" y="4719638"/>
            <a:ext cx="85407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212" name="Straight Connector 20"/>
          <p:cNvCxnSpPr>
            <a:cxnSpLocks noChangeShapeType="1"/>
          </p:cNvCxnSpPr>
          <p:nvPr/>
        </p:nvCxnSpPr>
        <p:spPr bwMode="auto">
          <a:xfrm>
            <a:off x="4572000" y="1557338"/>
            <a:ext cx="0" cy="5111750"/>
          </a:xfrm>
          <a:prstGeom prst="line">
            <a:avLst/>
          </a:prstGeom>
          <a:noFill/>
          <a:ln w="9525">
            <a:solidFill>
              <a:srgbClr val="040404"/>
            </a:solidFill>
            <a:round/>
            <a:headEnd/>
            <a:tailEnd/>
          </a:ln>
          <a:extLst>
            <a:ext uri="{909E8E84-426E-40DD-AFC4-6F175D3DCCD1}">
              <a14:hiddenFill xmlns:a14="http://schemas.microsoft.com/office/drawing/2010/main">
                <a:noFill/>
              </a14:hiddenFill>
            </a:ext>
          </a:extLst>
        </p:spPr>
      </p:cxnSp>
      <p:pic>
        <p:nvPicPr>
          <p:cNvPr id="512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638" y="3725863"/>
            <a:ext cx="8540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noChangeArrowheads="1"/>
          </p:cNvSpPr>
          <p:nvPr>
            <p:ph type="title"/>
          </p:nvPr>
        </p:nvSpPr>
        <p:spPr/>
        <p:txBody>
          <a:bodyPr/>
          <a:lstStyle/>
          <a:p>
            <a:r>
              <a:rPr lang="en-GB" altLang="en-US" smtClean="0"/>
              <a:t>Sickness and Absence</a:t>
            </a:r>
          </a:p>
        </p:txBody>
      </p:sp>
      <p:sp>
        <p:nvSpPr>
          <p:cNvPr id="66563" name="Rectangle 4">
            <a:extLst>
              <a:ext uri="{FF2B5EF4-FFF2-40B4-BE49-F238E27FC236}">
                <a16:creationId xmlns:a16="http://schemas.microsoft.com/office/drawing/2014/main" xmlns="" id="{56892A25-EF56-45B6-AF99-0822DA546211}"/>
              </a:ext>
            </a:extLst>
          </p:cNvPr>
          <p:cNvSpPr>
            <a:spLocks noChangeArrowheads="1"/>
          </p:cNvSpPr>
          <p:nvPr/>
        </p:nvSpPr>
        <p:spPr bwMode="auto">
          <a:xfrm>
            <a:off x="323850" y="1628775"/>
            <a:ext cx="8569325" cy="3478213"/>
          </a:xfrm>
          <a:prstGeom prst="rect">
            <a:avLst/>
          </a:prstGeom>
          <a:noFill/>
          <a:ln>
            <a:noFill/>
          </a:ln>
          <a:extLst>
            <a:ext uri="{909E8E84-426E-40dd-AFC4-6F175D3DCCD1}"/>
            <a:ext uri="{91240B29-F687-4f45-9708-019B960494DF}"/>
          </a:extLst>
        </p:spPr>
        <p:txBody>
          <a:bodyPr>
            <a:spAutoFit/>
          </a:bodyPr>
          <a:lstStyle>
            <a:lvl1pPr>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eaLnBrk="1" hangingPunct="1">
              <a:defRPr/>
            </a:pPr>
            <a:endParaRPr lang="en-GB" altLang="en-US" sz="2000" i="0" dirty="0">
              <a:solidFill>
                <a:srgbClr val="003D81"/>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defRPr/>
            </a:pPr>
            <a:r>
              <a:rPr lang="en-GB" altLang="en-US" sz="2000" i="0" dirty="0">
                <a:solidFill>
                  <a:srgbClr val="003D81"/>
                </a:solidFill>
                <a:latin typeface="Arial" panose="020B0604020202020204" pitchFamily="34" charset="0"/>
                <a:cs typeface="Arial" panose="020B0604020202020204" pitchFamily="34" charset="0"/>
              </a:rPr>
              <a:t>If you fall ill, or need to be absent, you must tell </a:t>
            </a:r>
            <a:r>
              <a:rPr lang="en-GB" altLang="en-US" sz="2000" b="1" i="0" dirty="0">
                <a:solidFill>
                  <a:srgbClr val="003D81"/>
                </a:solidFill>
                <a:latin typeface="Arial" panose="020B0604020202020204" pitchFamily="34" charset="0"/>
                <a:cs typeface="Arial" panose="020B0604020202020204" pitchFamily="34" charset="0"/>
              </a:rPr>
              <a:t>the Student Office </a:t>
            </a:r>
            <a:r>
              <a:rPr lang="en-GB" altLang="en-US" sz="2000" i="0" dirty="0">
                <a:solidFill>
                  <a:srgbClr val="003D81"/>
                </a:solidFill>
                <a:latin typeface="Arial" panose="020B0604020202020204" pitchFamily="34" charset="0"/>
                <a:cs typeface="Arial" panose="020B0604020202020204" pitchFamily="34" charset="0"/>
              </a:rPr>
              <a:t>(RSM 3.21c) </a:t>
            </a:r>
            <a:r>
              <a:rPr lang="en-GB" altLang="en-US" sz="2000" i="0" dirty="0">
                <a:solidFill>
                  <a:srgbClr val="003D81"/>
                </a:solidFill>
                <a:latin typeface="Arial" panose="020B0604020202020204" pitchFamily="34" charset="0"/>
                <a:cs typeface="Arial" panose="020B0604020202020204" pitchFamily="34" charset="0"/>
                <a:hlinkClick r:id="rId2"/>
              </a:rPr>
              <a:t>bg-studentoffice@imperial.ac.uk</a:t>
            </a:r>
            <a:r>
              <a:rPr lang="en-GB" altLang="en-US" sz="2000" i="0" dirty="0">
                <a:solidFill>
                  <a:srgbClr val="003D81"/>
                </a:solidFill>
                <a:latin typeface="Arial" panose="020B0604020202020204" pitchFamily="34" charset="0"/>
                <a:cs typeface="Arial" panose="020B0604020202020204" pitchFamily="34" charset="0"/>
              </a:rPr>
              <a:t> </a:t>
            </a:r>
            <a:r>
              <a:rPr lang="en-GB" altLang="en-US" sz="2000" b="1" i="0" u="sng" dirty="0">
                <a:solidFill>
                  <a:srgbClr val="003D81"/>
                </a:solidFill>
                <a:latin typeface="Arial" panose="020B0604020202020204" pitchFamily="34" charset="0"/>
                <a:cs typeface="Arial" panose="020B0604020202020204" pitchFamily="34" charset="0"/>
              </a:rPr>
              <a:t>as soon as possible</a:t>
            </a:r>
            <a:r>
              <a:rPr lang="en-GB" altLang="en-US" sz="2000" i="0" dirty="0">
                <a:solidFill>
                  <a:srgbClr val="003D81"/>
                </a:solidFill>
                <a:latin typeface="Arial" panose="020B0604020202020204" pitchFamily="34" charset="0"/>
                <a:cs typeface="Arial" panose="020B0604020202020204" pitchFamily="34" charset="0"/>
              </a:rPr>
              <a:t>.</a:t>
            </a:r>
          </a:p>
          <a:p>
            <a:pPr eaLnBrk="1" hangingPunct="1">
              <a:defRPr/>
            </a:pPr>
            <a:endParaRPr lang="en-GB" altLang="en-US" sz="2000" i="0" dirty="0">
              <a:solidFill>
                <a:srgbClr val="003D81"/>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defRPr/>
            </a:pPr>
            <a:r>
              <a:rPr lang="en-GB" altLang="en-US" sz="2000" i="0" dirty="0">
                <a:solidFill>
                  <a:srgbClr val="003D81"/>
                </a:solidFill>
                <a:latin typeface="Arial" panose="020B0604020202020204" pitchFamily="34" charset="0"/>
                <a:cs typeface="Arial" panose="020B0604020202020204" pitchFamily="34" charset="0"/>
              </a:rPr>
              <a:t>Telephone 020 759 45122. The phone number is also in your MSc handbook.</a:t>
            </a:r>
          </a:p>
          <a:p>
            <a:pPr eaLnBrk="1" hangingPunct="1">
              <a:defRPr/>
            </a:pPr>
            <a:endParaRPr lang="en-GB" altLang="en-US" sz="2000" i="0" dirty="0">
              <a:solidFill>
                <a:srgbClr val="003D81"/>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defRPr/>
            </a:pPr>
            <a:r>
              <a:rPr lang="en-GB" altLang="en-US" sz="2000" i="0" dirty="0">
                <a:solidFill>
                  <a:srgbClr val="003D81"/>
                </a:solidFill>
                <a:latin typeface="Arial" panose="020B0604020202020204" pitchFamily="34" charset="0"/>
                <a:cs typeface="Arial" panose="020B0604020202020204" pitchFamily="34" charset="0"/>
              </a:rPr>
              <a:t>The Student Health Centre is in Princes Gardens (see campus map).</a:t>
            </a:r>
          </a:p>
          <a:p>
            <a:pPr marL="342900" indent="-342900" eaLnBrk="1" hangingPunct="1">
              <a:buFont typeface="Arial" panose="020B0604020202020204" pitchFamily="34" charset="0"/>
              <a:buChar char="•"/>
              <a:defRPr/>
            </a:pPr>
            <a:endParaRPr lang="en-GB" altLang="en-US" sz="2000" i="0" dirty="0">
              <a:solidFill>
                <a:srgbClr val="003D81"/>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defRPr/>
            </a:pPr>
            <a:r>
              <a:rPr lang="en-GB" altLang="en-US" sz="2000" i="0" dirty="0">
                <a:solidFill>
                  <a:srgbClr val="003D81"/>
                </a:solidFill>
                <a:latin typeface="Arial" panose="020B0604020202020204" pitchFamily="34" charset="0"/>
                <a:cs typeface="Arial" panose="020B0604020202020204" pitchFamily="34" charset="0"/>
              </a:rPr>
              <a:t>College provides extensive counselling services and help, in case you need them.</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noChangeArrowheads="1"/>
          </p:cNvSpPr>
          <p:nvPr>
            <p:ph type="title"/>
          </p:nvPr>
        </p:nvSpPr>
        <p:spPr/>
        <p:txBody>
          <a:bodyPr/>
          <a:lstStyle/>
          <a:p>
            <a:r>
              <a:rPr lang="en-GB" altLang="en-US" smtClean="0"/>
              <a:t>Elect your Student Representative</a:t>
            </a:r>
          </a:p>
        </p:txBody>
      </p:sp>
      <p:sp>
        <p:nvSpPr>
          <p:cNvPr id="8" name="TextBox 7">
            <a:extLst>
              <a:ext uri="{FF2B5EF4-FFF2-40B4-BE49-F238E27FC236}">
                <a16:creationId xmlns:a16="http://schemas.microsoft.com/office/drawing/2014/main" xmlns="" id="{79C4A799-15D0-4BA4-8B1D-C0E4E59B2147}"/>
              </a:ext>
            </a:extLst>
          </p:cNvPr>
          <p:cNvSpPr txBox="1"/>
          <p:nvPr/>
        </p:nvSpPr>
        <p:spPr>
          <a:xfrm>
            <a:off x="179388" y="1712913"/>
            <a:ext cx="8856662" cy="2800350"/>
          </a:xfrm>
          <a:prstGeom prst="rect">
            <a:avLst/>
          </a:prstGeom>
          <a:noFill/>
        </p:spPr>
        <p:txBody>
          <a:bodyPr>
            <a:spAutoFit/>
          </a:bodyPr>
          <a:lstStyle/>
          <a:p>
            <a:pPr marL="363538" indent="-363538" eaLnBrk="1" hangingPunct="1">
              <a:spcBef>
                <a:spcPts val="0"/>
              </a:spcBef>
              <a:spcAft>
                <a:spcPts val="0"/>
              </a:spcAft>
              <a:buFont typeface="Arial" panose="020B0604020202020204" pitchFamily="34" charset="0"/>
              <a:buChar char="•"/>
              <a:defRPr/>
            </a:pPr>
            <a:r>
              <a:rPr lang="en-GB" sz="2200" i="0" dirty="0">
                <a:solidFill>
                  <a:srgbClr val="003D81"/>
                </a:solidFill>
                <a:latin typeface="+mn-lt"/>
                <a:ea typeface="ＭＳ Ｐゴシック" charset="0"/>
                <a:cs typeface="Times New Roman" charset="0"/>
              </a:rPr>
              <a:t>One student for each stream in the MSc Biomedical Engineering programme</a:t>
            </a:r>
          </a:p>
          <a:p>
            <a:pPr marL="363538" indent="-363538" eaLnBrk="1" hangingPunct="1">
              <a:spcBef>
                <a:spcPts val="0"/>
              </a:spcBef>
              <a:spcAft>
                <a:spcPts val="0"/>
              </a:spcAft>
              <a:buFont typeface="Arial" panose="020B0604020202020204" pitchFamily="34" charset="0"/>
              <a:buChar char="•"/>
              <a:defRPr/>
            </a:pPr>
            <a:r>
              <a:rPr lang="en-GB" sz="2200" i="0" dirty="0">
                <a:solidFill>
                  <a:srgbClr val="003D81"/>
                </a:solidFill>
                <a:latin typeface="+mn-lt"/>
                <a:ea typeface="ＭＳ Ｐゴシック" charset="0"/>
                <a:cs typeface="Times New Roman" charset="0"/>
              </a:rPr>
              <a:t>One student for the MSc Human and Biological Robotics programme</a:t>
            </a:r>
          </a:p>
          <a:p>
            <a:pPr marL="363538" indent="-363538" eaLnBrk="1" hangingPunct="1">
              <a:spcBef>
                <a:spcPts val="0"/>
              </a:spcBef>
              <a:spcAft>
                <a:spcPts val="0"/>
              </a:spcAft>
              <a:buFont typeface="Arial" panose="020B0604020202020204" pitchFamily="34" charset="0"/>
              <a:buChar char="•"/>
              <a:defRPr/>
            </a:pPr>
            <a:r>
              <a:rPr lang="en-GB" sz="2200" i="0" dirty="0">
                <a:solidFill>
                  <a:srgbClr val="003D81"/>
                </a:solidFill>
                <a:latin typeface="+mn-lt"/>
                <a:ea typeface="ＭＳ Ｐゴシック" charset="0"/>
                <a:cs typeface="Times New Roman" charset="0"/>
              </a:rPr>
              <a:t>Serves as a point of contact between students and staff</a:t>
            </a:r>
          </a:p>
          <a:p>
            <a:pPr marL="363538" indent="-363538" eaLnBrk="1" hangingPunct="1">
              <a:spcBef>
                <a:spcPts val="0"/>
              </a:spcBef>
              <a:spcAft>
                <a:spcPts val="0"/>
              </a:spcAft>
              <a:buFont typeface="Arial" panose="020B0604020202020204" pitchFamily="34" charset="0"/>
              <a:buChar char="•"/>
              <a:defRPr/>
            </a:pPr>
            <a:r>
              <a:rPr lang="en-GB" sz="2200" i="0" dirty="0">
                <a:solidFill>
                  <a:srgbClr val="003D81"/>
                </a:solidFill>
                <a:latin typeface="+mn-lt"/>
                <a:ea typeface="ＭＳ Ｐゴシック" charset="0"/>
                <a:cs typeface="Times New Roman" charset="0"/>
              </a:rPr>
              <a:t>Representative will sit on the Staff/Student Committee Meeting each term</a:t>
            </a:r>
          </a:p>
          <a:p>
            <a:pPr marL="363538" indent="-363538" eaLnBrk="1" hangingPunct="1">
              <a:spcBef>
                <a:spcPts val="0"/>
              </a:spcBef>
              <a:spcAft>
                <a:spcPts val="0"/>
              </a:spcAft>
              <a:buFont typeface="Arial" panose="020B0604020202020204" pitchFamily="34" charset="0"/>
              <a:buChar char="•"/>
              <a:defRPr/>
            </a:pPr>
            <a:r>
              <a:rPr lang="en-GB" sz="2200" i="0" dirty="0">
                <a:solidFill>
                  <a:srgbClr val="003D81"/>
                </a:solidFill>
                <a:latin typeface="+mn-lt"/>
                <a:ea typeface="ＭＳ Ｐゴシック" charset="0"/>
                <a:cs typeface="Times New Roman" charset="0"/>
              </a:rPr>
              <a:t>Selection occurs during first meeting of Journal Club.</a:t>
            </a:r>
          </a:p>
        </p:txBody>
      </p:sp>
      <p:sp>
        <p:nvSpPr>
          <p:cNvPr id="53252" name="TextBox 4"/>
          <p:cNvSpPr txBox="1">
            <a:spLocks noChangeArrowheads="1"/>
          </p:cNvSpPr>
          <p:nvPr/>
        </p:nvSpPr>
        <p:spPr bwMode="auto">
          <a:xfrm>
            <a:off x="-107950" y="479742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algn="ctr" eaLnBrk="1" hangingPunct="1"/>
            <a:r>
              <a:rPr lang="en-GB" altLang="en-US" sz="2400" b="1" i="0">
                <a:solidFill>
                  <a:srgbClr val="0036A2"/>
                </a:solidFill>
                <a:latin typeface="Arial" panose="020B0604020202020204" pitchFamily="34" charset="0"/>
              </a:rPr>
              <a:t>Questions? Please contact</a:t>
            </a:r>
          </a:p>
          <a:p>
            <a:pPr algn="ctr" eaLnBrk="1" hangingPunct="1"/>
            <a:r>
              <a:rPr lang="en-GB" altLang="en-US" sz="2400" b="1" i="0">
                <a:solidFill>
                  <a:srgbClr val="0036A2"/>
                </a:solidFill>
                <a:latin typeface="Arial" panose="020B0604020202020204" pitchFamily="34" charset="0"/>
              </a:rPr>
              <a:t>Prof Etienne Burdet (</a:t>
            </a:r>
            <a:r>
              <a:rPr lang="en-GB" altLang="en-US" sz="2400" b="1" i="0" u="sng">
                <a:solidFill>
                  <a:srgbClr val="0036A2"/>
                </a:solidFill>
                <a:latin typeface="Arial" panose="020B0604020202020204" pitchFamily="34" charset="0"/>
              </a:rPr>
              <a:t>e.burdet@imperial.ac.uk</a:t>
            </a:r>
            <a:r>
              <a:rPr lang="en-GB" altLang="en-US" sz="2400" b="1" i="0">
                <a:solidFill>
                  <a:srgbClr val="0036A2"/>
                </a:solidFill>
                <a:latin typeface="Arial" panose="020B0604020202020204" pitchFamily="34" charset="0"/>
              </a:rPr>
              <a:t>) or </a:t>
            </a:r>
          </a:p>
          <a:p>
            <a:pPr algn="ctr" eaLnBrk="1" hangingPunct="1"/>
            <a:r>
              <a:rPr lang="en-GB" altLang="en-US" sz="2400" b="1" i="0">
                <a:solidFill>
                  <a:srgbClr val="0036A2"/>
                </a:solidFill>
                <a:latin typeface="Arial" panose="020B0604020202020204" pitchFamily="34" charset="0"/>
              </a:rPr>
              <a:t>Myself Dr Chiu Fan Lee (</a:t>
            </a:r>
            <a:r>
              <a:rPr lang="en-GB" altLang="en-US" sz="2400" b="1" i="0">
                <a:solidFill>
                  <a:srgbClr val="0036A2"/>
                </a:solidFill>
                <a:latin typeface="Arial" panose="020B0604020202020204" pitchFamily="34" charset="0"/>
                <a:hlinkClick r:id="rId2"/>
              </a:rPr>
              <a:t>c.lee@imperial.ac.uk</a:t>
            </a:r>
            <a:r>
              <a:rPr lang="en-GB" altLang="en-US" sz="2400" b="1" i="0">
                <a:solidFill>
                  <a:srgbClr val="0036A2"/>
                </a:solidFill>
                <a:latin typeface="Arial" panose="020B0604020202020204" pitchFamily="34" charset="0"/>
              </a:rPr>
              <a:t>)</a:t>
            </a:r>
            <a:endParaRPr lang="en-GB" altLang="en-US" sz="2000" b="1" i="0">
              <a:solidFill>
                <a:srgbClr val="0036A2"/>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p:txBody>
          <a:bodyPr/>
          <a:lstStyle/>
          <a:p>
            <a:r>
              <a:rPr lang="en-GB" altLang="en-US" smtClean="0"/>
              <a:t>Getting Around …</a:t>
            </a:r>
          </a:p>
        </p:txBody>
      </p:sp>
      <p:pic>
        <p:nvPicPr>
          <p:cNvPr id="11267" name="Picture 11"/>
          <p:cNvPicPr>
            <a:picLocks noChangeAspect="1" noChangeArrowheads="1"/>
          </p:cNvPicPr>
          <p:nvPr/>
        </p:nvPicPr>
        <p:blipFill>
          <a:blip r:embed="rId2">
            <a:extLst>
              <a:ext uri="{28A0092B-C50C-407E-A947-70E740481C1C}">
                <a14:useLocalDpi xmlns:a14="http://schemas.microsoft.com/office/drawing/2010/main" val="0"/>
              </a:ext>
            </a:extLst>
          </a:blip>
          <a:srcRect t="27063" b="36536"/>
          <a:stretch>
            <a:fillRect/>
          </a:stretch>
        </p:blipFill>
        <p:spPr bwMode="auto">
          <a:xfrm>
            <a:off x="-612775" y="1628775"/>
            <a:ext cx="88931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9"/>
          <p:cNvSpPr txBox="1">
            <a:spLocks noChangeArrowheads="1"/>
          </p:cNvSpPr>
          <p:nvPr/>
        </p:nvSpPr>
        <p:spPr bwMode="auto">
          <a:xfrm>
            <a:off x="5364163" y="1484313"/>
            <a:ext cx="2808287" cy="461962"/>
          </a:xfrm>
          <a:prstGeom prst="rect">
            <a:avLst/>
          </a:prstGeom>
          <a:solidFill>
            <a:schemeClr val="bg1">
              <a:alpha val="9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eaLnBrk="1" hangingPunct="1">
              <a:spcBef>
                <a:spcPct val="50000"/>
              </a:spcBef>
            </a:pPr>
            <a:r>
              <a:rPr lang="en-GB" altLang="en-US" sz="2400" i="0">
                <a:solidFill>
                  <a:srgbClr val="000000"/>
                </a:solidFill>
                <a:latin typeface="Arial" panose="020B0604020202020204" pitchFamily="34" charset="0"/>
              </a:rPr>
              <a:t>RSM (9,10,12)</a:t>
            </a:r>
          </a:p>
        </p:txBody>
      </p:sp>
      <p:sp>
        <p:nvSpPr>
          <p:cNvPr id="14" name="Line 10">
            <a:extLst>
              <a:ext uri="{FF2B5EF4-FFF2-40B4-BE49-F238E27FC236}">
                <a16:creationId xmlns:a16="http://schemas.microsoft.com/office/drawing/2014/main" xmlns="" id="{85B6E8D1-41A2-4E9D-B57B-5D0CAC22D9FE}"/>
              </a:ext>
            </a:extLst>
          </p:cNvPr>
          <p:cNvSpPr>
            <a:spLocks noChangeShapeType="1"/>
          </p:cNvSpPr>
          <p:nvPr/>
        </p:nvSpPr>
        <p:spPr bwMode="auto">
          <a:xfrm flipH="1">
            <a:off x="4427538" y="1916113"/>
            <a:ext cx="936625" cy="504825"/>
          </a:xfrm>
          <a:prstGeom prst="line">
            <a:avLst/>
          </a:prstGeom>
          <a:noFill/>
          <a:ln w="76200" cmpd="tri">
            <a:solidFill>
              <a:srgbClr val="FFFF00"/>
            </a:solidFill>
            <a:round/>
            <a:headEnd/>
            <a:tailEnd type="triangle" w="med" len="med"/>
          </a:ln>
          <a:extLst/>
        </p:spPr>
        <p:txBody>
          <a:bodyPr wrap="none" anchor="ctr"/>
          <a:lstStyle/>
          <a:p>
            <a:pPr eaLnBrk="1" hangingPunct="1">
              <a:defRPr/>
            </a:pPr>
            <a:endParaRPr lang="en-GB" sz="2400" i="0">
              <a:ln>
                <a:solidFill>
                  <a:schemeClr val="bg2">
                    <a:lumMod val="40000"/>
                    <a:lumOff val="60000"/>
                  </a:schemeClr>
                </a:solidFill>
              </a:ln>
              <a:solidFill>
                <a:srgbClr val="000000"/>
              </a:solidFill>
              <a:latin typeface="Arial" charset="0"/>
              <a:ea typeface="ＭＳ Ｐゴシック" charset="0"/>
              <a:cs typeface="ＭＳ Ｐゴシック" charset="0"/>
            </a:endParaRPr>
          </a:p>
        </p:txBody>
      </p:sp>
      <p:sp>
        <p:nvSpPr>
          <p:cNvPr id="12294" name="Text Box 11"/>
          <p:cNvSpPr txBox="1">
            <a:spLocks noChangeArrowheads="1"/>
          </p:cNvSpPr>
          <p:nvPr/>
        </p:nvSpPr>
        <p:spPr bwMode="auto">
          <a:xfrm>
            <a:off x="-36513" y="1700213"/>
            <a:ext cx="2160588" cy="461962"/>
          </a:xfrm>
          <a:prstGeom prst="rect">
            <a:avLst/>
          </a:prstGeom>
          <a:solidFill>
            <a:srgbClr val="FFFFFF">
              <a:alpha val="9215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eaLnBrk="1" hangingPunct="1">
              <a:spcBef>
                <a:spcPct val="50000"/>
              </a:spcBef>
            </a:pPr>
            <a:r>
              <a:rPr lang="en-GB" altLang="en-US" sz="2400" i="0">
                <a:solidFill>
                  <a:srgbClr val="000000"/>
                </a:solidFill>
                <a:latin typeface="Arial" panose="020B0604020202020204" pitchFamily="34" charset="0"/>
              </a:rPr>
              <a:t>Sherfield (21)</a:t>
            </a:r>
            <a:endParaRPr lang="en-GB" altLang="en-US" sz="2800" i="0">
              <a:solidFill>
                <a:srgbClr val="000000"/>
              </a:solidFill>
              <a:latin typeface="Arial" panose="020B0604020202020204" pitchFamily="34" charset="0"/>
            </a:endParaRPr>
          </a:p>
        </p:txBody>
      </p:sp>
      <p:sp>
        <p:nvSpPr>
          <p:cNvPr id="11272" name="Text Box 17"/>
          <p:cNvSpPr txBox="1">
            <a:spLocks noChangeArrowheads="1"/>
          </p:cNvSpPr>
          <p:nvPr/>
        </p:nvSpPr>
        <p:spPr bwMode="auto">
          <a:xfrm>
            <a:off x="107950" y="5876925"/>
            <a:ext cx="1828800" cy="461963"/>
          </a:xfrm>
          <a:prstGeom prst="rect">
            <a:avLst/>
          </a:prstGeom>
          <a:solidFill>
            <a:srgbClr val="FFFFFF">
              <a:alpha val="8901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eaLnBrk="1" hangingPunct="1">
              <a:spcBef>
                <a:spcPct val="50000"/>
              </a:spcBef>
            </a:pPr>
            <a:r>
              <a:rPr lang="en-GB" altLang="en-US" sz="2400" i="0">
                <a:solidFill>
                  <a:srgbClr val="000000"/>
                </a:solidFill>
                <a:latin typeface="Arial" panose="020B0604020202020204" pitchFamily="34" charset="0"/>
              </a:rPr>
              <a:t>Library (25)</a:t>
            </a:r>
            <a:endParaRPr lang="en-GB" altLang="en-US" sz="2800" i="0">
              <a:solidFill>
                <a:srgbClr val="000000"/>
              </a:solidFill>
              <a:latin typeface="Arial" panose="020B0604020202020204" pitchFamily="34" charset="0"/>
            </a:endParaRPr>
          </a:p>
        </p:txBody>
      </p:sp>
      <p:sp>
        <p:nvSpPr>
          <p:cNvPr id="12297" name="Text Box 20"/>
          <p:cNvSpPr txBox="1">
            <a:spLocks noChangeArrowheads="1"/>
          </p:cNvSpPr>
          <p:nvPr/>
        </p:nvSpPr>
        <p:spPr bwMode="auto">
          <a:xfrm>
            <a:off x="6156325" y="2852738"/>
            <a:ext cx="1049338"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eaLnBrk="1" hangingPunct="1"/>
            <a:r>
              <a:rPr lang="en-GB" altLang="en-US" sz="2400" i="0">
                <a:solidFill>
                  <a:srgbClr val="000000"/>
                </a:solidFill>
                <a:latin typeface="Arial" panose="020B0604020202020204" pitchFamily="34" charset="0"/>
              </a:rPr>
              <a:t>Shops</a:t>
            </a:r>
          </a:p>
        </p:txBody>
      </p:sp>
      <p:sp>
        <p:nvSpPr>
          <p:cNvPr id="12298" name="Text Box 22"/>
          <p:cNvSpPr txBox="1">
            <a:spLocks noChangeArrowheads="1"/>
          </p:cNvSpPr>
          <p:nvPr/>
        </p:nvSpPr>
        <p:spPr bwMode="auto">
          <a:xfrm>
            <a:off x="5508625" y="2060575"/>
            <a:ext cx="2179638" cy="461963"/>
          </a:xfrm>
          <a:prstGeom prst="rect">
            <a:avLst/>
          </a:prstGeom>
          <a:solidFill>
            <a:srgbClr val="FFFFFF">
              <a:alpha val="9215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eaLnBrk="1" hangingPunct="1"/>
            <a:r>
              <a:rPr lang="en-GB" altLang="en-US" sz="2400" i="0">
                <a:solidFill>
                  <a:srgbClr val="000000"/>
                </a:solidFill>
                <a:latin typeface="Arial" panose="020B0604020202020204" pitchFamily="34" charset="0"/>
              </a:rPr>
              <a:t>Bessemer (11)</a:t>
            </a:r>
          </a:p>
        </p:txBody>
      </p:sp>
      <p:sp>
        <p:nvSpPr>
          <p:cNvPr id="25" name="Line 10">
            <a:extLst>
              <a:ext uri="{FF2B5EF4-FFF2-40B4-BE49-F238E27FC236}">
                <a16:creationId xmlns:a16="http://schemas.microsoft.com/office/drawing/2014/main" xmlns="" id="{4110E136-093C-4E8F-8465-A23EE62E7641}"/>
              </a:ext>
            </a:extLst>
          </p:cNvPr>
          <p:cNvSpPr>
            <a:spLocks noChangeShapeType="1"/>
          </p:cNvSpPr>
          <p:nvPr/>
        </p:nvSpPr>
        <p:spPr bwMode="auto">
          <a:xfrm flipH="1">
            <a:off x="3708400" y="2420938"/>
            <a:ext cx="1943100" cy="558800"/>
          </a:xfrm>
          <a:prstGeom prst="line">
            <a:avLst/>
          </a:prstGeom>
          <a:noFill/>
          <a:ln w="76200" cmpd="tri">
            <a:solidFill>
              <a:srgbClr val="FFFF00"/>
            </a:solidFill>
            <a:round/>
            <a:headEnd/>
            <a:tailEnd type="triangle" w="med" len="med"/>
          </a:ln>
          <a:extLst/>
        </p:spPr>
        <p:txBody>
          <a:bodyPr wrap="none" anchor="ctr"/>
          <a:lstStyle/>
          <a:p>
            <a:pPr eaLnBrk="1" hangingPunct="1">
              <a:defRPr/>
            </a:pPr>
            <a:endParaRPr lang="en-GB" sz="2400" i="0">
              <a:ln>
                <a:solidFill>
                  <a:schemeClr val="bg2">
                    <a:lumMod val="40000"/>
                    <a:lumOff val="60000"/>
                  </a:schemeClr>
                </a:solidFill>
              </a:ln>
              <a:solidFill>
                <a:srgbClr val="000000"/>
              </a:solidFill>
              <a:latin typeface="Arial" charset="0"/>
              <a:ea typeface="ＭＳ Ｐゴシック" charset="0"/>
              <a:cs typeface="ＭＳ Ｐゴシック" charset="0"/>
            </a:endParaRPr>
          </a:p>
        </p:txBody>
      </p:sp>
      <p:sp>
        <p:nvSpPr>
          <p:cNvPr id="27" name="Line 10">
            <a:extLst>
              <a:ext uri="{FF2B5EF4-FFF2-40B4-BE49-F238E27FC236}">
                <a16:creationId xmlns:a16="http://schemas.microsoft.com/office/drawing/2014/main" xmlns="" id="{C35E4AFC-11EA-4599-AA5D-AB1248E96228}"/>
              </a:ext>
            </a:extLst>
          </p:cNvPr>
          <p:cNvSpPr>
            <a:spLocks noChangeShapeType="1"/>
          </p:cNvSpPr>
          <p:nvPr/>
        </p:nvSpPr>
        <p:spPr bwMode="auto">
          <a:xfrm flipV="1">
            <a:off x="611188" y="4652963"/>
            <a:ext cx="936625" cy="1169987"/>
          </a:xfrm>
          <a:prstGeom prst="line">
            <a:avLst/>
          </a:prstGeom>
          <a:noFill/>
          <a:ln w="76200" cmpd="tri">
            <a:solidFill>
              <a:srgbClr val="FFFF00"/>
            </a:solidFill>
            <a:round/>
            <a:headEnd/>
            <a:tailEnd type="triangle" w="med" len="med"/>
          </a:ln>
          <a:extLst/>
        </p:spPr>
        <p:txBody>
          <a:bodyPr wrap="none" anchor="ctr"/>
          <a:lstStyle/>
          <a:p>
            <a:pPr eaLnBrk="1" hangingPunct="1">
              <a:defRPr/>
            </a:pPr>
            <a:endParaRPr lang="en-GB" sz="2400" i="0">
              <a:ln>
                <a:solidFill>
                  <a:schemeClr val="bg2">
                    <a:lumMod val="40000"/>
                    <a:lumOff val="60000"/>
                  </a:schemeClr>
                </a:solidFill>
              </a:ln>
              <a:solidFill>
                <a:srgbClr val="000000"/>
              </a:solidFill>
              <a:latin typeface="Arial" charset="0"/>
              <a:ea typeface="ＭＳ Ｐゴシック" charset="0"/>
              <a:cs typeface="ＭＳ Ｐゴシック" charset="0"/>
            </a:endParaRPr>
          </a:p>
        </p:txBody>
      </p:sp>
      <p:sp>
        <p:nvSpPr>
          <p:cNvPr id="28" name="Line 10">
            <a:extLst>
              <a:ext uri="{FF2B5EF4-FFF2-40B4-BE49-F238E27FC236}">
                <a16:creationId xmlns:a16="http://schemas.microsoft.com/office/drawing/2014/main" xmlns="" id="{B571AC9E-6BCF-4088-9356-CCF2BA1847D8}"/>
              </a:ext>
            </a:extLst>
          </p:cNvPr>
          <p:cNvSpPr>
            <a:spLocks noChangeShapeType="1"/>
          </p:cNvSpPr>
          <p:nvPr/>
        </p:nvSpPr>
        <p:spPr bwMode="auto">
          <a:xfrm>
            <a:off x="1116013" y="2205038"/>
            <a:ext cx="1008062" cy="1782762"/>
          </a:xfrm>
          <a:prstGeom prst="line">
            <a:avLst/>
          </a:prstGeom>
          <a:noFill/>
          <a:ln w="76200" cmpd="tri">
            <a:solidFill>
              <a:srgbClr val="FFFF00"/>
            </a:solidFill>
            <a:round/>
            <a:headEnd/>
            <a:tailEnd type="triangle" w="med" len="med"/>
          </a:ln>
          <a:extLst/>
        </p:spPr>
        <p:txBody>
          <a:bodyPr wrap="none" anchor="ctr"/>
          <a:lstStyle/>
          <a:p>
            <a:pPr eaLnBrk="1" hangingPunct="1">
              <a:defRPr/>
            </a:pPr>
            <a:endParaRPr lang="en-GB" sz="2400" i="0">
              <a:ln>
                <a:solidFill>
                  <a:schemeClr val="bg2">
                    <a:lumMod val="40000"/>
                    <a:lumOff val="60000"/>
                  </a:schemeClr>
                </a:solidFill>
              </a:ln>
              <a:solidFill>
                <a:srgbClr val="000000"/>
              </a:solidFill>
              <a:latin typeface="Arial" charset="0"/>
              <a:ea typeface="ＭＳ Ｐゴシック" charset="0"/>
              <a:cs typeface="ＭＳ Ｐゴシック" charset="0"/>
            </a:endParaRPr>
          </a:p>
        </p:txBody>
      </p:sp>
      <p:sp>
        <p:nvSpPr>
          <p:cNvPr id="29" name="Line 10">
            <a:extLst>
              <a:ext uri="{FF2B5EF4-FFF2-40B4-BE49-F238E27FC236}">
                <a16:creationId xmlns:a16="http://schemas.microsoft.com/office/drawing/2014/main" xmlns="" id="{AB8EDFC5-512A-41C4-9821-BCF7C17B43A8}"/>
              </a:ext>
            </a:extLst>
          </p:cNvPr>
          <p:cNvSpPr>
            <a:spLocks noChangeShapeType="1"/>
          </p:cNvSpPr>
          <p:nvPr/>
        </p:nvSpPr>
        <p:spPr bwMode="auto">
          <a:xfrm flipH="1">
            <a:off x="2627313" y="3068638"/>
            <a:ext cx="3529012" cy="919162"/>
          </a:xfrm>
          <a:prstGeom prst="line">
            <a:avLst/>
          </a:prstGeom>
          <a:noFill/>
          <a:ln w="76200" cmpd="tri">
            <a:solidFill>
              <a:srgbClr val="FFFF00"/>
            </a:solidFill>
            <a:round/>
            <a:headEnd/>
            <a:tailEnd type="triangle" w="med" len="med"/>
          </a:ln>
          <a:extLst/>
        </p:spPr>
        <p:txBody>
          <a:bodyPr wrap="none" anchor="ctr"/>
          <a:lstStyle/>
          <a:p>
            <a:pPr eaLnBrk="1" hangingPunct="1">
              <a:defRPr/>
            </a:pPr>
            <a:endParaRPr lang="en-GB" sz="2400" i="0">
              <a:ln>
                <a:solidFill>
                  <a:schemeClr val="bg2">
                    <a:lumMod val="40000"/>
                    <a:lumOff val="60000"/>
                  </a:schemeClr>
                </a:solidFill>
              </a:ln>
              <a:solidFill>
                <a:srgbClr val="000000"/>
              </a:solidFill>
              <a:latin typeface="Arial" charset="0"/>
              <a:ea typeface="ＭＳ Ｐゴシック" charset="0"/>
              <a:cs typeface="ＭＳ Ｐゴシック" charset="0"/>
            </a:endParaRPr>
          </a:p>
        </p:txBody>
      </p:sp>
      <p:pic>
        <p:nvPicPr>
          <p:cNvPr id="11280" name="Picture 29" descr="low2.png"/>
          <p:cNvPicPr>
            <a:picLocks noChangeAspect="1"/>
          </p:cNvPicPr>
          <p:nvPr/>
        </p:nvPicPr>
        <p:blipFill>
          <a:blip r:embed="rId3">
            <a:extLst>
              <a:ext uri="{28A0092B-C50C-407E-A947-70E740481C1C}">
                <a14:useLocalDpi xmlns:a14="http://schemas.microsoft.com/office/drawing/2010/main" val="0"/>
              </a:ext>
            </a:extLst>
          </a:blip>
          <a:srcRect l="32375" r="26407" b="7668"/>
          <a:stretch>
            <a:fillRect/>
          </a:stretch>
        </p:blipFill>
        <p:spPr bwMode="auto">
          <a:xfrm>
            <a:off x="7556500" y="1895475"/>
            <a:ext cx="15875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Line 10">
            <a:extLst>
              <a:ext uri="{FF2B5EF4-FFF2-40B4-BE49-F238E27FC236}">
                <a16:creationId xmlns:a16="http://schemas.microsoft.com/office/drawing/2014/main" xmlns="" id="{D4727183-3485-44FE-851E-0FEEFC6D1A46}"/>
              </a:ext>
            </a:extLst>
          </p:cNvPr>
          <p:cNvSpPr>
            <a:spLocks noChangeShapeType="1"/>
          </p:cNvSpPr>
          <p:nvPr/>
        </p:nvSpPr>
        <p:spPr bwMode="auto">
          <a:xfrm flipH="1">
            <a:off x="2843213" y="3716338"/>
            <a:ext cx="4968875" cy="919162"/>
          </a:xfrm>
          <a:prstGeom prst="line">
            <a:avLst/>
          </a:prstGeom>
          <a:noFill/>
          <a:ln w="76200" cmpd="tri">
            <a:solidFill>
              <a:srgbClr val="FFFF00"/>
            </a:solidFill>
            <a:round/>
            <a:headEnd/>
            <a:tailEnd type="triangle" w="med" len="med"/>
          </a:ln>
          <a:extLst/>
        </p:spPr>
        <p:txBody>
          <a:bodyPr wrap="none" anchor="ctr"/>
          <a:lstStyle/>
          <a:p>
            <a:pPr eaLnBrk="1" hangingPunct="1">
              <a:defRPr/>
            </a:pPr>
            <a:endParaRPr lang="en-GB" sz="2400" i="0">
              <a:ln>
                <a:solidFill>
                  <a:schemeClr val="bg2">
                    <a:lumMod val="40000"/>
                    <a:lumOff val="60000"/>
                  </a:schemeClr>
                </a:solidFill>
              </a:ln>
              <a:solidFill>
                <a:srgbClr val="000000"/>
              </a:solidFill>
              <a:latin typeface="Arial" charset="0"/>
              <a:ea typeface="ＭＳ Ｐゴシック" charset="0"/>
              <a:cs typeface="ＭＳ Ｐゴシック" charset="0"/>
            </a:endParaRPr>
          </a:p>
        </p:txBody>
      </p:sp>
      <p:sp>
        <p:nvSpPr>
          <p:cNvPr id="11282" name="Text Box 20"/>
          <p:cNvSpPr txBox="1">
            <a:spLocks noChangeArrowheads="1"/>
          </p:cNvSpPr>
          <p:nvPr/>
        </p:nvSpPr>
        <p:spPr bwMode="auto">
          <a:xfrm>
            <a:off x="7740650" y="1484313"/>
            <a:ext cx="1403350" cy="708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eaLnBrk="1" hangingPunct="1"/>
            <a:r>
              <a:rPr lang="en-GB" altLang="en-US" sz="2000" i="0">
                <a:solidFill>
                  <a:srgbClr val="000000"/>
                </a:solidFill>
                <a:latin typeface="Arial" panose="020B0604020202020204" pitchFamily="34" charset="0"/>
              </a:rPr>
              <a:t>Queens’ Tower</a:t>
            </a:r>
          </a:p>
        </p:txBody>
      </p:sp>
      <p:sp>
        <p:nvSpPr>
          <p:cNvPr id="2" name="TextBox 1">
            <a:extLst>
              <a:ext uri="{FF2B5EF4-FFF2-40B4-BE49-F238E27FC236}">
                <a16:creationId xmlns:a16="http://schemas.microsoft.com/office/drawing/2014/main" xmlns="" id="{9E3998B6-4602-4EE1-B032-F99F19BE876E}"/>
              </a:ext>
            </a:extLst>
          </p:cNvPr>
          <p:cNvSpPr txBox="1"/>
          <p:nvPr/>
        </p:nvSpPr>
        <p:spPr>
          <a:xfrm>
            <a:off x="5148263" y="836613"/>
            <a:ext cx="3598862" cy="400050"/>
          </a:xfrm>
          <a:prstGeom prst="rect">
            <a:avLst/>
          </a:prstGeom>
          <a:noFill/>
        </p:spPr>
        <p:txBody>
          <a:bodyPr wrap="none">
            <a:spAutoFit/>
          </a:bodyPr>
          <a:lstStyle/>
          <a:p>
            <a:pPr marL="363538" indent="-363538" eaLnBrk="1" hangingPunct="1">
              <a:spcBef>
                <a:spcPts val="0"/>
              </a:spcBef>
              <a:spcAft>
                <a:spcPts val="0"/>
              </a:spcAft>
              <a:defRPr/>
            </a:pPr>
            <a:r>
              <a:rPr lang="en-GB" sz="2000" i="0" dirty="0">
                <a:solidFill>
                  <a:srgbClr val="040404"/>
                </a:solidFill>
                <a:latin typeface="+mn-lt"/>
                <a:ea typeface="ＭＳ Ｐゴシック" charset="0"/>
                <a:cs typeface="ＭＳ Ｐゴシック" charset="0"/>
              </a:rPr>
              <a:t>RSM = Royal School of Mines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29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4" grpId="0" animBg="1"/>
      <p:bldP spid="12297" grpId="0" animBg="1"/>
      <p:bldP spid="1229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p:txBody>
          <a:bodyPr/>
          <a:lstStyle/>
          <a:p>
            <a:r>
              <a:rPr lang="en-GB" altLang="en-US" smtClean="0"/>
              <a:t>Swipe Card</a:t>
            </a:r>
          </a:p>
        </p:txBody>
      </p:sp>
      <p:sp>
        <p:nvSpPr>
          <p:cNvPr id="10" name="TextBox 9">
            <a:extLst>
              <a:ext uri="{FF2B5EF4-FFF2-40B4-BE49-F238E27FC236}">
                <a16:creationId xmlns:a16="http://schemas.microsoft.com/office/drawing/2014/main" xmlns="" id="{304B5F11-770A-4B4A-AD88-5B97936BE1EC}"/>
              </a:ext>
            </a:extLst>
          </p:cNvPr>
          <p:cNvSpPr txBox="1"/>
          <p:nvPr/>
        </p:nvSpPr>
        <p:spPr>
          <a:xfrm>
            <a:off x="838200" y="1557338"/>
            <a:ext cx="7245350" cy="1816100"/>
          </a:xfrm>
          <a:prstGeom prst="rect">
            <a:avLst/>
          </a:prstGeom>
          <a:noFill/>
        </p:spPr>
        <p:txBody>
          <a:bodyPr>
            <a:spAutoFit/>
          </a:bodyPr>
          <a:lstStyle/>
          <a:p>
            <a:pPr marL="363538" indent="-363538" eaLnBrk="1" hangingPunct="1">
              <a:spcBef>
                <a:spcPts val="0"/>
              </a:spcBef>
              <a:spcAft>
                <a:spcPts val="0"/>
              </a:spcAft>
              <a:defRPr/>
            </a:pPr>
            <a:r>
              <a:rPr lang="en-GB" sz="2400" i="0" dirty="0">
                <a:solidFill>
                  <a:schemeClr val="tx2"/>
                </a:solidFill>
                <a:latin typeface="+mn-lt"/>
                <a:ea typeface="ＭＳ Ｐゴシック" charset="0"/>
                <a:cs typeface="Times New Roman" charset="0"/>
              </a:rPr>
              <a:t>Keep your SWIPE CARD with you at all times!</a:t>
            </a:r>
          </a:p>
          <a:p>
            <a:pPr marL="363538" indent="-363538" eaLnBrk="1" hangingPunct="1">
              <a:spcBef>
                <a:spcPts val="0"/>
              </a:spcBef>
              <a:spcAft>
                <a:spcPts val="0"/>
              </a:spcAft>
              <a:defRPr/>
            </a:pPr>
            <a:r>
              <a:rPr lang="en-GB" sz="2400" i="0" dirty="0">
                <a:solidFill>
                  <a:schemeClr val="tx2"/>
                </a:solidFill>
                <a:latin typeface="+mn-lt"/>
                <a:ea typeface="ＭＳ Ｐゴシック" charset="0"/>
                <a:cs typeface="Times New Roman" charset="0"/>
              </a:rPr>
              <a:t>It is your IDENTITY to College.</a:t>
            </a:r>
          </a:p>
          <a:p>
            <a:pPr marL="363538" indent="-363538" eaLnBrk="1" hangingPunct="1">
              <a:spcBef>
                <a:spcPts val="0"/>
              </a:spcBef>
              <a:spcAft>
                <a:spcPts val="0"/>
              </a:spcAft>
              <a:defRPr/>
            </a:pPr>
            <a:endParaRPr lang="en-GB" sz="2400" i="0" dirty="0">
              <a:solidFill>
                <a:schemeClr val="tx2"/>
              </a:solidFill>
              <a:latin typeface="+mn-lt"/>
              <a:ea typeface="ＭＳ Ｐゴシック" charset="0"/>
              <a:cs typeface="Times New Roman" charset="0"/>
            </a:endParaRPr>
          </a:p>
          <a:p>
            <a:pPr marL="363538" indent="-363538" eaLnBrk="1" hangingPunct="1">
              <a:spcBef>
                <a:spcPts val="0"/>
              </a:spcBef>
              <a:spcAft>
                <a:spcPts val="0"/>
              </a:spcAft>
              <a:defRPr/>
            </a:pPr>
            <a:r>
              <a:rPr lang="en-GB" sz="2000" i="0" dirty="0">
                <a:solidFill>
                  <a:schemeClr val="tx2"/>
                </a:solidFill>
                <a:latin typeface="+mn-lt"/>
                <a:ea typeface="ＭＳ Ｐゴシック" charset="0"/>
                <a:cs typeface="Times New Roman" charset="0"/>
              </a:rPr>
              <a:t>Linked to your student CID.</a:t>
            </a:r>
          </a:p>
          <a:p>
            <a:pPr marL="363538" indent="-363538" eaLnBrk="1" hangingPunct="1">
              <a:spcBef>
                <a:spcPts val="0"/>
              </a:spcBef>
              <a:spcAft>
                <a:spcPts val="0"/>
              </a:spcAft>
              <a:defRPr/>
            </a:pPr>
            <a:r>
              <a:rPr lang="en-GB" sz="2000" i="0" dirty="0">
                <a:solidFill>
                  <a:schemeClr val="tx2"/>
                </a:solidFill>
                <a:latin typeface="+mn-lt"/>
                <a:ea typeface="ＭＳ Ｐゴシック" charset="0"/>
                <a:cs typeface="Times New Roman" charset="0"/>
              </a:rPr>
              <a:t>Contains unique barcode, magnetic strip and RFID chip</a:t>
            </a:r>
            <a:r>
              <a:rPr lang="en-GB" sz="2000" i="0" dirty="0">
                <a:solidFill>
                  <a:schemeClr val="accent2"/>
                </a:solidFill>
                <a:latin typeface="+mn-lt"/>
                <a:ea typeface="ＭＳ Ｐゴシック" charset="0"/>
                <a:cs typeface="Times New Roman" charset="0"/>
              </a:rPr>
              <a:t>.</a:t>
            </a:r>
          </a:p>
        </p:txBody>
      </p:sp>
      <p:pic>
        <p:nvPicPr>
          <p:cNvPr id="12292" name="Picture 10" descr="Unknow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26300" y="1714500"/>
            <a:ext cx="155733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11"/>
          <p:cNvSpPr txBox="1">
            <a:spLocks noChangeArrowheads="1"/>
          </p:cNvSpPr>
          <p:nvPr/>
        </p:nvSpPr>
        <p:spPr bwMode="auto">
          <a:xfrm>
            <a:off x="838200" y="3641725"/>
            <a:ext cx="79454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1600" i="1">
                <a:solidFill>
                  <a:srgbClr val="6E6E6F"/>
                </a:solidFill>
                <a:latin typeface="Verdana" panose="020B0604030504040204" pitchFamily="34" charset="0"/>
                <a:ea typeface="MS PGothic" panose="020B0600070205080204" pitchFamily="34" charset="-128"/>
              </a:defRPr>
            </a:lvl1pPr>
            <a:lvl2pPr marL="820738" indent="-363538">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eaLnBrk="1" hangingPunct="1"/>
            <a:r>
              <a:rPr lang="en-GB" altLang="en-US" sz="2400" i="0">
                <a:solidFill>
                  <a:schemeClr val="tx2"/>
                </a:solidFill>
                <a:latin typeface="Arial" panose="020B0604020202020204" pitchFamily="34" charset="0"/>
                <a:cs typeface="Times New Roman" panose="02020603050405020304" pitchFamily="18" charset="0"/>
              </a:rPr>
              <a:t>Your swipe card gives you access to:</a:t>
            </a:r>
          </a:p>
          <a:p>
            <a:pPr lvl="1" eaLnBrk="1" hangingPunct="1">
              <a:buFontTx/>
              <a:buChar char="•"/>
            </a:pPr>
            <a:r>
              <a:rPr lang="en-GB" altLang="en-US" sz="2400" i="0">
                <a:solidFill>
                  <a:schemeClr val="tx2"/>
                </a:solidFill>
                <a:latin typeface="Arial" panose="020B0604020202020204" pitchFamily="34" charset="0"/>
              </a:rPr>
              <a:t>All buildings in Bioengineering</a:t>
            </a:r>
          </a:p>
          <a:p>
            <a:pPr lvl="1" eaLnBrk="1" hangingPunct="1">
              <a:buFontTx/>
              <a:buChar char="•"/>
            </a:pPr>
            <a:r>
              <a:rPr lang="en-GB" altLang="en-US" sz="2400" i="0">
                <a:solidFill>
                  <a:schemeClr val="tx2"/>
                </a:solidFill>
                <a:latin typeface="Arial" panose="020B0604020202020204" pitchFamily="34" charset="0"/>
              </a:rPr>
              <a:t>Photocopiers</a:t>
            </a:r>
          </a:p>
          <a:p>
            <a:pPr lvl="1" eaLnBrk="1" hangingPunct="1">
              <a:buFontTx/>
              <a:buChar char="•"/>
            </a:pPr>
            <a:r>
              <a:rPr lang="en-GB" altLang="en-US" sz="2400" i="0">
                <a:solidFill>
                  <a:schemeClr val="tx2"/>
                </a:solidFill>
                <a:latin typeface="Arial" panose="020B0604020202020204" pitchFamily="34" charset="0"/>
              </a:rPr>
              <a:t>The library</a:t>
            </a:r>
          </a:p>
          <a:p>
            <a:pPr lvl="1" eaLnBrk="1" hangingPunct="1">
              <a:buFontTx/>
              <a:buChar char="•"/>
            </a:pPr>
            <a:r>
              <a:rPr lang="en-GB" altLang="en-US" sz="2400" i="0">
                <a:solidFill>
                  <a:schemeClr val="tx2"/>
                </a:solidFill>
                <a:latin typeface="Arial" panose="020B0604020202020204" pitchFamily="34" charset="0"/>
              </a:rPr>
              <a:t>Ethos</a:t>
            </a:r>
          </a:p>
          <a:p>
            <a:pPr lvl="1" eaLnBrk="1" hangingPunct="1"/>
            <a:r>
              <a:rPr lang="en-GB" altLang="en-US" sz="2400" i="0">
                <a:solidFill>
                  <a:schemeClr val="tx2"/>
                </a:solidFill>
                <a:latin typeface="Arial" panose="020B0604020202020204" pitchFamily="34" charset="0"/>
              </a:rPr>
              <a:t>		and more …</a:t>
            </a:r>
          </a:p>
        </p:txBody>
      </p:sp>
      <p:sp>
        <p:nvSpPr>
          <p:cNvPr id="14" name="TextBox 13">
            <a:extLst>
              <a:ext uri="{FF2B5EF4-FFF2-40B4-BE49-F238E27FC236}">
                <a16:creationId xmlns:a16="http://schemas.microsoft.com/office/drawing/2014/main" xmlns="" id="{9C727787-4572-459A-85CE-5C2F5D0864CA}"/>
              </a:ext>
            </a:extLst>
          </p:cNvPr>
          <p:cNvSpPr txBox="1"/>
          <p:nvPr/>
        </p:nvSpPr>
        <p:spPr>
          <a:xfrm>
            <a:off x="1814513" y="6092825"/>
            <a:ext cx="5514975" cy="522288"/>
          </a:xfrm>
          <a:prstGeom prst="rect">
            <a:avLst/>
          </a:prstGeom>
          <a:noFill/>
        </p:spPr>
        <p:txBody>
          <a:bodyPr wrap="none">
            <a:spAutoFit/>
          </a:bodyPr>
          <a:lstStyle/>
          <a:p>
            <a:pPr marL="363538" indent="-363538" eaLnBrk="1" hangingPunct="1">
              <a:spcBef>
                <a:spcPts val="0"/>
              </a:spcBef>
              <a:spcAft>
                <a:spcPts val="0"/>
              </a:spcAft>
              <a:defRPr/>
            </a:pPr>
            <a:r>
              <a:rPr lang="en-GB" sz="2800" i="0" dirty="0">
                <a:solidFill>
                  <a:schemeClr val="tx2"/>
                </a:solidFill>
                <a:latin typeface="+mn-lt"/>
                <a:ea typeface="ＭＳ Ｐゴシック" charset="0"/>
                <a:cs typeface="Times New Roman" charset="0"/>
              </a:rPr>
              <a:t>NEVER lend out your swipe card!</a:t>
            </a:r>
          </a:p>
        </p:txBody>
      </p:sp>
      <p:pic>
        <p:nvPicPr>
          <p:cNvPr id="122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1844675"/>
            <a:ext cx="6397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p:txBody>
          <a:bodyPr/>
          <a:lstStyle/>
          <a:p>
            <a:r>
              <a:rPr lang="en-GB" altLang="en-US" smtClean="0"/>
              <a:t>Getting your Swipe Card</a:t>
            </a:r>
          </a:p>
        </p:txBody>
      </p:sp>
      <p:sp>
        <p:nvSpPr>
          <p:cNvPr id="13315" name="Text Box 1027"/>
          <p:cNvSpPr txBox="1">
            <a:spLocks noChangeArrowheads="1"/>
          </p:cNvSpPr>
          <p:nvPr/>
        </p:nvSpPr>
        <p:spPr bwMode="auto">
          <a:xfrm>
            <a:off x="323850" y="1484313"/>
            <a:ext cx="835183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085850" indent="-28575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lvl="1" eaLnBrk="1" hangingPunct="1">
              <a:spcAft>
                <a:spcPts val="1200"/>
              </a:spcAft>
              <a:buFont typeface="Arial" panose="020B0604020202020204" pitchFamily="34" charset="0"/>
              <a:buChar char="•"/>
            </a:pPr>
            <a:r>
              <a:rPr lang="en-GB" altLang="en-US" sz="2000" i="0">
                <a:solidFill>
                  <a:schemeClr val="tx2"/>
                </a:solidFill>
                <a:latin typeface="Arial" panose="020B0604020202020204" pitchFamily="34" charset="0"/>
              </a:rPr>
              <a:t>You must </a:t>
            </a:r>
            <a:r>
              <a:rPr lang="en-GB" altLang="en-US" sz="2000" b="1" i="0">
                <a:solidFill>
                  <a:schemeClr val="tx2"/>
                </a:solidFill>
                <a:latin typeface="Arial" panose="020B0604020202020204" pitchFamily="34" charset="0"/>
              </a:rPr>
              <a:t>register</a:t>
            </a:r>
            <a:r>
              <a:rPr lang="en-GB" altLang="en-US" sz="2000" i="0">
                <a:solidFill>
                  <a:schemeClr val="tx2"/>
                </a:solidFill>
                <a:latin typeface="Arial" panose="020B0604020202020204" pitchFamily="34" charset="0"/>
              </a:rPr>
              <a:t> before you can get your card.</a:t>
            </a:r>
          </a:p>
          <a:p>
            <a:pPr lvl="2" eaLnBrk="1" hangingPunct="1">
              <a:spcAft>
                <a:spcPts val="1200"/>
              </a:spcAft>
              <a:buFont typeface="Arial" panose="020B0604020202020204" pitchFamily="34" charset="0"/>
              <a:buChar char="•"/>
            </a:pPr>
            <a:r>
              <a:rPr lang="en-GB" altLang="en-US" sz="2000" i="0">
                <a:solidFill>
                  <a:schemeClr val="tx2"/>
                </a:solidFill>
                <a:latin typeface="Arial" panose="020B0604020202020204" pitchFamily="34" charset="0"/>
              </a:rPr>
              <a:t>If not registered, then you need to do this now (eService)</a:t>
            </a:r>
          </a:p>
          <a:p>
            <a:pPr lvl="2" eaLnBrk="1" hangingPunct="1">
              <a:spcAft>
                <a:spcPts val="1200"/>
              </a:spcAft>
              <a:buFont typeface="Arial" panose="020B0604020202020204" pitchFamily="34" charset="0"/>
              <a:buChar char="•"/>
            </a:pPr>
            <a:r>
              <a:rPr lang="en-GB" altLang="en-US" sz="2000" i="0">
                <a:solidFill>
                  <a:schemeClr val="tx2"/>
                </a:solidFill>
                <a:latin typeface="Arial" panose="020B0604020202020204" pitchFamily="34" charset="0"/>
                <a:hlinkClick r:id="rId2"/>
              </a:rPr>
              <a:t>http://www3.imperial.ac.uk/registry/currentstudents/howtoregister</a:t>
            </a:r>
            <a:r>
              <a:rPr lang="en-GB" altLang="en-US" sz="2000" i="0">
                <a:solidFill>
                  <a:schemeClr val="tx2"/>
                </a:solidFill>
                <a:latin typeface="Arial" panose="020B0604020202020204" pitchFamily="34" charset="0"/>
              </a:rPr>
              <a:t>.</a:t>
            </a:r>
          </a:p>
          <a:p>
            <a:pPr lvl="2" eaLnBrk="1" hangingPunct="1">
              <a:spcAft>
                <a:spcPts val="1200"/>
              </a:spcAft>
              <a:buFont typeface="Arial" panose="020B0604020202020204" pitchFamily="34" charset="0"/>
              <a:buChar char="•"/>
            </a:pPr>
            <a:r>
              <a:rPr lang="en-GB" altLang="en-US" sz="2000" i="0">
                <a:solidFill>
                  <a:schemeClr val="tx2"/>
                </a:solidFill>
                <a:latin typeface="Arial" panose="020B0604020202020204" pitchFamily="34" charset="0"/>
              </a:rPr>
              <a:t>You need to upload a photo (quicker to get your card).</a:t>
            </a:r>
          </a:p>
          <a:p>
            <a:pPr lvl="1" eaLnBrk="1" hangingPunct="1">
              <a:spcAft>
                <a:spcPts val="1200"/>
              </a:spcAft>
              <a:buFont typeface="Arial" panose="020B0604020202020204" pitchFamily="34" charset="0"/>
              <a:buChar char="•"/>
            </a:pPr>
            <a:r>
              <a:rPr lang="en-GB" altLang="en-US" sz="2000" i="0">
                <a:solidFill>
                  <a:schemeClr val="tx2"/>
                </a:solidFill>
                <a:latin typeface="Arial" panose="020B0604020202020204" pitchFamily="34" charset="0"/>
              </a:rPr>
              <a:t>If you already registered but don’t have your card:</a:t>
            </a:r>
          </a:p>
          <a:p>
            <a:pPr lvl="2" eaLnBrk="1" hangingPunct="1">
              <a:spcAft>
                <a:spcPts val="1200"/>
              </a:spcAft>
              <a:buFont typeface="Arial" panose="020B0604020202020204" pitchFamily="34" charset="0"/>
              <a:buChar char="•"/>
            </a:pPr>
            <a:r>
              <a:rPr lang="en-GB" altLang="en-US" sz="2000" i="0">
                <a:solidFill>
                  <a:schemeClr val="tx2"/>
                </a:solidFill>
                <a:latin typeface="Arial" panose="020B0604020202020204" pitchFamily="34" charset="0"/>
              </a:rPr>
              <a:t>Come to the </a:t>
            </a:r>
            <a:r>
              <a:rPr lang="en-GB" altLang="en-US" sz="2000" i="0">
                <a:solidFill>
                  <a:srgbClr val="FF0000"/>
                </a:solidFill>
                <a:latin typeface="Arial" panose="020B0604020202020204" pitchFamily="34" charset="0"/>
              </a:rPr>
              <a:t>registration session TODAY at 3pm</a:t>
            </a:r>
            <a:r>
              <a:rPr lang="en-GB" altLang="en-US" sz="2000" i="0">
                <a:solidFill>
                  <a:schemeClr val="tx2"/>
                </a:solidFill>
                <a:latin typeface="Arial" panose="020B0604020202020204" pitchFamily="34" charset="0"/>
              </a:rPr>
              <a:t> in RSM 3.03</a:t>
            </a:r>
          </a:p>
          <a:p>
            <a:pPr lvl="2" eaLnBrk="1" hangingPunct="1">
              <a:spcAft>
                <a:spcPts val="1200"/>
              </a:spcAft>
              <a:buFont typeface="Arial" panose="020B0604020202020204" pitchFamily="34" charset="0"/>
              <a:buChar char="•"/>
            </a:pPr>
            <a:r>
              <a:rPr lang="en-GB" altLang="en-US" sz="2000" i="0">
                <a:solidFill>
                  <a:schemeClr val="tx2"/>
                </a:solidFill>
                <a:latin typeface="Arial" panose="020B0604020202020204" pitchFamily="34" charset="0"/>
              </a:rPr>
              <a:t>If it is not there, </a:t>
            </a:r>
            <a:r>
              <a:rPr lang="en-GB" altLang="en-US" sz="2000" b="1" i="0">
                <a:solidFill>
                  <a:schemeClr val="tx2"/>
                </a:solidFill>
                <a:latin typeface="Arial" panose="020B0604020202020204" pitchFamily="34" charset="0"/>
              </a:rPr>
              <a:t>check in the Student Office</a:t>
            </a:r>
            <a:r>
              <a:rPr lang="en-GB" altLang="en-US" sz="2000" i="0">
                <a:solidFill>
                  <a:schemeClr val="tx2"/>
                </a:solidFill>
                <a:latin typeface="Arial" panose="020B0604020202020204" pitchFamily="34" charset="0"/>
              </a:rPr>
              <a:t> (RSM 3.21c) daily thereafter</a:t>
            </a:r>
          </a:p>
          <a:p>
            <a:pPr lvl="1" eaLnBrk="1" hangingPunct="1">
              <a:spcAft>
                <a:spcPts val="1200"/>
              </a:spcAft>
              <a:buFont typeface="Arial" panose="020B0604020202020204" pitchFamily="34" charset="0"/>
              <a:buChar char="•"/>
            </a:pPr>
            <a:r>
              <a:rPr lang="en-GB" altLang="en-US" sz="2000" i="0">
                <a:solidFill>
                  <a:schemeClr val="tx2"/>
                </a:solidFill>
                <a:latin typeface="Arial" panose="020B0604020202020204" pitchFamily="34" charset="0"/>
              </a:rPr>
              <a:t>ID Card Office (Sherfield 151) can re-issue lost cards (£10 fee)</a:t>
            </a:r>
          </a:p>
          <a:p>
            <a:pPr eaLnBrk="1" hangingPunct="1">
              <a:spcAft>
                <a:spcPts val="1200"/>
              </a:spcAft>
              <a:buFont typeface="Arial" panose="020B0604020202020204" pitchFamily="34" charset="0"/>
              <a:buChar char="•"/>
            </a:pPr>
            <a:endParaRPr lang="en-GB" altLang="en-US" sz="2000" i="0">
              <a:solidFill>
                <a:schemeClr val="tx2"/>
              </a:solidFill>
              <a:latin typeface="Arial" panose="020B0604020202020204" pitchFamily="34" charset="0"/>
            </a:endParaRPr>
          </a:p>
        </p:txBody>
      </p:sp>
      <p:sp>
        <p:nvSpPr>
          <p:cNvPr id="9" name="TextBox 8">
            <a:extLst>
              <a:ext uri="{FF2B5EF4-FFF2-40B4-BE49-F238E27FC236}">
                <a16:creationId xmlns:a16="http://schemas.microsoft.com/office/drawing/2014/main" xmlns="" id="{5D1E1CCB-E4C8-4BAB-9152-EC2FE386A53F}"/>
              </a:ext>
            </a:extLst>
          </p:cNvPr>
          <p:cNvSpPr txBox="1"/>
          <p:nvPr/>
        </p:nvSpPr>
        <p:spPr>
          <a:xfrm>
            <a:off x="601663" y="6100763"/>
            <a:ext cx="7940675" cy="554037"/>
          </a:xfrm>
          <a:prstGeom prst="rect">
            <a:avLst/>
          </a:prstGeom>
          <a:solidFill>
            <a:schemeClr val="bg2">
              <a:lumMod val="20000"/>
              <a:lumOff val="80000"/>
            </a:schemeClr>
          </a:solidFill>
        </p:spPr>
        <p:txBody>
          <a:bodyPr wrap="none">
            <a:spAutoFit/>
          </a:bodyPr>
          <a:lstStyle/>
          <a:p>
            <a:pPr marL="363538" indent="-363538" algn="ctr" eaLnBrk="1" hangingPunct="1">
              <a:spcBef>
                <a:spcPts val="0"/>
              </a:spcBef>
              <a:spcAft>
                <a:spcPts val="0"/>
              </a:spcAft>
              <a:defRPr/>
            </a:pPr>
            <a:r>
              <a:rPr lang="en-GB" sz="1800" i="0" dirty="0">
                <a:solidFill>
                  <a:schemeClr val="tx2"/>
                </a:solidFill>
                <a:latin typeface="+mn-lt"/>
                <a:ea typeface="ＭＳ Ｐゴシック" charset="0"/>
                <a:cs typeface="Times New Roman" charset="0"/>
              </a:rPr>
              <a:t>More Information see:</a:t>
            </a:r>
          </a:p>
          <a:p>
            <a:pPr marL="363538" indent="-363538" algn="ctr" eaLnBrk="1" hangingPunct="1">
              <a:spcBef>
                <a:spcPts val="0"/>
              </a:spcBef>
              <a:spcAft>
                <a:spcPts val="0"/>
              </a:spcAft>
              <a:defRPr/>
            </a:pPr>
            <a:r>
              <a:rPr lang="en-GB" sz="1200" i="0" dirty="0">
                <a:solidFill>
                  <a:schemeClr val="tx2"/>
                </a:solidFill>
                <a:latin typeface="+mn-lt"/>
                <a:ea typeface="ＭＳ Ｐゴシック" charset="0"/>
                <a:cs typeface="Times New Roman" charset="0"/>
              </a:rPr>
              <a:t>https://www.imperial.ac.uk/students/new-students/undergraduates/arrivals-and-induction/collecting-your-college-id/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p:txBody>
          <a:bodyPr/>
          <a:lstStyle/>
          <a:p>
            <a:r>
              <a:rPr lang="en-GB" altLang="en-US" smtClean="0"/>
              <a:t>College Hours</a:t>
            </a:r>
          </a:p>
        </p:txBody>
      </p:sp>
      <p:sp>
        <p:nvSpPr>
          <p:cNvPr id="14339" name="TextBox 2"/>
          <p:cNvSpPr txBox="1">
            <a:spLocks noChangeArrowheads="1"/>
          </p:cNvSpPr>
          <p:nvPr/>
        </p:nvSpPr>
        <p:spPr bwMode="auto">
          <a:xfrm>
            <a:off x="838200" y="1916113"/>
            <a:ext cx="75438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1600" i="1">
                <a:solidFill>
                  <a:srgbClr val="6E6E6F"/>
                </a:solidFill>
                <a:latin typeface="Verdana" panose="020B0604030504040204" pitchFamily="34" charset="0"/>
                <a:ea typeface="MS PGothic" panose="020B0600070205080204" pitchFamily="34" charset="-128"/>
              </a:defRPr>
            </a:lvl1pPr>
            <a:lvl2pPr marL="742950" indent="-285750">
              <a:defRPr sz="1600" i="1">
                <a:solidFill>
                  <a:srgbClr val="6E6E6F"/>
                </a:solidFill>
                <a:latin typeface="Verdana" panose="020B0604030504040204" pitchFamily="34" charset="0"/>
                <a:ea typeface="MS PGothic" panose="020B0600070205080204" pitchFamily="34" charset="-128"/>
              </a:defRPr>
            </a:lvl2pPr>
            <a:lvl3pPr marL="1143000" indent="-228600">
              <a:defRPr sz="1600" i="1">
                <a:solidFill>
                  <a:srgbClr val="6E6E6F"/>
                </a:solidFill>
                <a:latin typeface="Verdana" panose="020B0604030504040204" pitchFamily="34" charset="0"/>
                <a:ea typeface="MS PGothic" panose="020B0600070205080204" pitchFamily="34" charset="-128"/>
              </a:defRPr>
            </a:lvl3pPr>
            <a:lvl4pPr marL="1600200" indent="-228600">
              <a:defRPr sz="1600" i="1">
                <a:solidFill>
                  <a:srgbClr val="6E6E6F"/>
                </a:solidFill>
                <a:latin typeface="Verdana" panose="020B0604030504040204" pitchFamily="34" charset="0"/>
                <a:ea typeface="MS PGothic" panose="020B0600070205080204" pitchFamily="34" charset="-128"/>
              </a:defRPr>
            </a:lvl4pPr>
            <a:lvl5pPr marL="2057400" indent="-228600">
              <a:defRPr sz="1600" i="1">
                <a:solidFill>
                  <a:srgbClr val="6E6E6F"/>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i="1">
                <a:solidFill>
                  <a:srgbClr val="6E6E6F"/>
                </a:solidFill>
                <a:latin typeface="Verdana" panose="020B0604030504040204" pitchFamily="34" charset="0"/>
                <a:ea typeface="MS PGothic" panose="020B0600070205080204" pitchFamily="34" charset="-128"/>
              </a:defRPr>
            </a:lvl9pPr>
          </a:lstStyle>
          <a:p>
            <a:pPr eaLnBrk="1" hangingPunct="1">
              <a:buFont typeface="Arial" panose="020B0604020202020204" pitchFamily="34" charset="0"/>
              <a:buChar char="•"/>
            </a:pPr>
            <a:r>
              <a:rPr lang="en-GB" altLang="en-US" sz="2400" i="0">
                <a:solidFill>
                  <a:schemeClr val="tx2"/>
                </a:solidFill>
                <a:latin typeface="Arial" panose="020B0604020202020204" pitchFamily="34" charset="0"/>
                <a:cs typeface="Times New Roman" panose="02020603050405020304" pitchFamily="18" charset="0"/>
              </a:rPr>
              <a:t>Normal Working Hours: 8:30am – 5:30pm</a:t>
            </a:r>
          </a:p>
          <a:p>
            <a:pPr eaLnBrk="1" hangingPunct="1"/>
            <a:endParaRPr lang="en-GB" altLang="en-US" sz="2400" i="0">
              <a:solidFill>
                <a:schemeClr val="tx2"/>
              </a:solidFill>
              <a:latin typeface="Arial" panose="020B0604020202020204" pitchFamily="34" charset="0"/>
              <a:cs typeface="Times New Roman" panose="02020603050405020304" pitchFamily="18" charset="0"/>
            </a:endParaRPr>
          </a:p>
          <a:p>
            <a:pPr eaLnBrk="1" hangingPunct="1">
              <a:buFont typeface="Arial" panose="020B0604020202020204" pitchFamily="34" charset="0"/>
              <a:buChar char="•"/>
            </a:pPr>
            <a:r>
              <a:rPr lang="en-GB" altLang="en-US" sz="2400" i="0">
                <a:solidFill>
                  <a:schemeClr val="tx2"/>
                </a:solidFill>
                <a:latin typeface="Arial" panose="020B0604020202020204" pitchFamily="34" charset="0"/>
                <a:cs typeface="Times New Roman" panose="02020603050405020304" pitchFamily="18" charset="0"/>
              </a:rPr>
              <a:t>Must vacate building by 11:30pm (security comes around!)</a:t>
            </a:r>
          </a:p>
          <a:p>
            <a:pPr eaLnBrk="1" hangingPunct="1"/>
            <a:endParaRPr lang="en-GB" altLang="en-US" sz="2400" i="0">
              <a:solidFill>
                <a:schemeClr val="tx2"/>
              </a:solidFill>
              <a:latin typeface="Arial" panose="020B0604020202020204" pitchFamily="34" charset="0"/>
              <a:cs typeface="Times New Roman" panose="02020603050405020304" pitchFamily="18" charset="0"/>
            </a:endParaRPr>
          </a:p>
          <a:p>
            <a:pPr eaLnBrk="1" hangingPunct="1">
              <a:buFont typeface="Arial" panose="020B0604020202020204" pitchFamily="34" charset="0"/>
              <a:buChar char="•"/>
            </a:pPr>
            <a:r>
              <a:rPr lang="en-GB" altLang="en-US" sz="2400" i="0">
                <a:solidFill>
                  <a:schemeClr val="tx2"/>
                </a:solidFill>
                <a:latin typeface="Arial" panose="020B0604020202020204" pitchFamily="34" charset="0"/>
                <a:cs typeface="Times New Roman" panose="02020603050405020304" pitchFamily="18" charset="0"/>
              </a:rPr>
              <a:t>No lone working in laboratories without staff presence and/or approved lone working risk assessment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p:txBody>
          <a:bodyPr/>
          <a:lstStyle/>
          <a:p>
            <a:r>
              <a:rPr lang="en-GB" altLang="en-US" smtClean="0"/>
              <a:t>Points of Interest</a:t>
            </a:r>
          </a:p>
        </p:txBody>
      </p:sp>
      <p:sp>
        <p:nvSpPr>
          <p:cNvPr id="5" name="Text Box 3">
            <a:extLst>
              <a:ext uri="{FF2B5EF4-FFF2-40B4-BE49-F238E27FC236}">
                <a16:creationId xmlns:a16="http://schemas.microsoft.com/office/drawing/2014/main" xmlns="" id="{28CCEB77-B3B6-4F64-8688-135A754298EF}"/>
              </a:ext>
            </a:extLst>
          </p:cNvPr>
          <p:cNvSpPr txBox="1">
            <a:spLocks noChangeArrowheads="1"/>
          </p:cNvSpPr>
          <p:nvPr/>
        </p:nvSpPr>
        <p:spPr bwMode="auto">
          <a:xfrm>
            <a:off x="838200" y="1628775"/>
            <a:ext cx="7543800" cy="4154488"/>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r>
              <a:rPr lang="en-GB" sz="2400" b="1" i="0" kern="0" dirty="0">
                <a:solidFill>
                  <a:schemeClr val="tx2"/>
                </a:solidFill>
                <a:latin typeface="Arial"/>
                <a:ea typeface="+mn-ea"/>
                <a:cs typeface="Arial"/>
              </a:rPr>
              <a:t>Lecture Rooms</a:t>
            </a:r>
            <a:endParaRPr lang="en-GB" sz="2400" i="0" kern="0" dirty="0">
              <a:solidFill>
                <a:schemeClr val="tx2"/>
              </a:solidFill>
              <a:latin typeface="Arial"/>
              <a:ea typeface="+mn-ea"/>
              <a:cs typeface="Arial"/>
            </a:endParaRPr>
          </a:p>
          <a:p>
            <a:pPr marL="457200" indent="-457200" eaLnBrk="1" fontAlgn="auto" hangingPunct="1">
              <a:spcBef>
                <a:spcPts val="0"/>
              </a:spcBef>
              <a:spcAft>
                <a:spcPts val="0"/>
              </a:spcAft>
              <a:buFont typeface="Arial" panose="020B0604020202020204" pitchFamily="34" charset="0"/>
              <a:buChar char="•"/>
              <a:defRPr/>
            </a:pPr>
            <a:r>
              <a:rPr lang="en-GB" sz="2400" i="0" kern="0" dirty="0">
                <a:solidFill>
                  <a:schemeClr val="tx2"/>
                </a:solidFill>
                <a:latin typeface="Arial"/>
                <a:ea typeface="+mn-ea"/>
                <a:cs typeface="Arial"/>
              </a:rPr>
              <a:t>RSM 301c (Class/Seminar Room)</a:t>
            </a:r>
          </a:p>
          <a:p>
            <a:pPr marL="457200" indent="-457200" eaLnBrk="1" fontAlgn="auto" hangingPunct="1">
              <a:spcBef>
                <a:spcPts val="0"/>
              </a:spcBef>
              <a:spcAft>
                <a:spcPts val="0"/>
              </a:spcAft>
              <a:buFont typeface="Arial" panose="020B0604020202020204" pitchFamily="34" charset="0"/>
              <a:buChar char="•"/>
              <a:defRPr/>
            </a:pPr>
            <a:r>
              <a:rPr lang="en-GB" sz="2400" i="0" kern="0" dirty="0">
                <a:solidFill>
                  <a:schemeClr val="tx2"/>
                </a:solidFill>
                <a:latin typeface="Arial"/>
                <a:ea typeface="+mn-ea"/>
                <a:cs typeface="Arial"/>
              </a:rPr>
              <a:t>RSM 303 (</a:t>
            </a:r>
            <a:r>
              <a:rPr lang="en-GB" sz="2400" i="0" kern="0" dirty="0" err="1">
                <a:solidFill>
                  <a:schemeClr val="tx2"/>
                </a:solidFill>
                <a:latin typeface="Arial"/>
                <a:ea typeface="+mn-ea"/>
                <a:cs typeface="Arial"/>
              </a:rPr>
              <a:t>Bagrit</a:t>
            </a:r>
            <a:r>
              <a:rPr lang="en-GB" sz="2400" i="0" kern="0" dirty="0">
                <a:solidFill>
                  <a:schemeClr val="tx2"/>
                </a:solidFill>
                <a:latin typeface="Arial"/>
                <a:ea typeface="+mn-ea"/>
                <a:cs typeface="Arial"/>
              </a:rPr>
              <a:t> Seminar Room)</a:t>
            </a:r>
          </a:p>
          <a:p>
            <a:pPr marL="457200" indent="-457200" eaLnBrk="1" fontAlgn="auto" hangingPunct="1">
              <a:spcBef>
                <a:spcPts val="0"/>
              </a:spcBef>
              <a:spcAft>
                <a:spcPts val="0"/>
              </a:spcAft>
              <a:buFont typeface="Arial" panose="020B0604020202020204" pitchFamily="34" charset="0"/>
              <a:buChar char="•"/>
              <a:defRPr/>
            </a:pPr>
            <a:r>
              <a:rPr lang="en-GB" sz="2400" i="0" kern="0" dirty="0">
                <a:solidFill>
                  <a:schemeClr val="tx2"/>
                </a:solidFill>
                <a:latin typeface="Arial"/>
                <a:ea typeface="+mn-ea"/>
                <a:cs typeface="Arial"/>
              </a:rPr>
              <a:t>RSM G01, G05, G08, G20, G38, G39, 131, 228, 338</a:t>
            </a:r>
          </a:p>
          <a:p>
            <a:pPr marL="190500" lvl="1" eaLnBrk="1" fontAlgn="auto" hangingPunct="1">
              <a:spcBef>
                <a:spcPts val="0"/>
              </a:spcBef>
              <a:spcAft>
                <a:spcPts val="0"/>
              </a:spcAft>
              <a:defRPr/>
            </a:pPr>
            <a:endParaRPr lang="en-GB" sz="2400" i="0" kern="0" dirty="0">
              <a:solidFill>
                <a:schemeClr val="tx2"/>
              </a:solidFill>
              <a:latin typeface="Arial"/>
              <a:ea typeface="+mn-ea"/>
              <a:cs typeface="Arial"/>
            </a:endParaRPr>
          </a:p>
          <a:p>
            <a:pPr marL="0" lvl="1" eaLnBrk="1" fontAlgn="auto" hangingPunct="1">
              <a:spcBef>
                <a:spcPts val="0"/>
              </a:spcBef>
              <a:spcAft>
                <a:spcPts val="0"/>
              </a:spcAft>
              <a:defRPr/>
            </a:pPr>
            <a:r>
              <a:rPr lang="en-GB" sz="2400" b="1" i="0" kern="0" dirty="0">
                <a:solidFill>
                  <a:schemeClr val="tx2"/>
                </a:solidFill>
                <a:latin typeface="Arial"/>
                <a:ea typeface="+mn-ea"/>
                <a:cs typeface="Arial"/>
              </a:rPr>
              <a:t>Student Office</a:t>
            </a:r>
          </a:p>
          <a:p>
            <a:pPr lvl="1" indent="-457200" eaLnBrk="1" fontAlgn="auto" hangingPunct="1">
              <a:spcBef>
                <a:spcPts val="0"/>
              </a:spcBef>
              <a:spcAft>
                <a:spcPts val="0"/>
              </a:spcAft>
              <a:buFont typeface="Arial" panose="020B0604020202020204" pitchFamily="34" charset="0"/>
              <a:buChar char="•"/>
              <a:defRPr/>
            </a:pPr>
            <a:r>
              <a:rPr lang="en-GB" sz="2400" i="0" kern="0" dirty="0">
                <a:solidFill>
                  <a:schemeClr val="tx2"/>
                </a:solidFill>
                <a:latin typeface="Arial"/>
                <a:ea typeface="+mn-ea"/>
                <a:cs typeface="Arial"/>
              </a:rPr>
              <a:t>RSM 3.21c</a:t>
            </a:r>
          </a:p>
          <a:p>
            <a:pPr eaLnBrk="1" fontAlgn="auto" hangingPunct="1">
              <a:spcBef>
                <a:spcPts val="0"/>
              </a:spcBef>
              <a:spcAft>
                <a:spcPts val="0"/>
              </a:spcAft>
              <a:defRPr/>
            </a:pPr>
            <a:endParaRPr lang="en-GB" sz="2400" i="0" kern="0" dirty="0">
              <a:solidFill>
                <a:schemeClr val="tx2"/>
              </a:solidFill>
              <a:latin typeface="Arial"/>
              <a:ea typeface="+mn-ea"/>
              <a:cs typeface="Arial"/>
            </a:endParaRPr>
          </a:p>
          <a:p>
            <a:pPr eaLnBrk="1" fontAlgn="auto" hangingPunct="1">
              <a:spcBef>
                <a:spcPts val="0"/>
              </a:spcBef>
              <a:spcAft>
                <a:spcPts val="0"/>
              </a:spcAft>
              <a:defRPr/>
            </a:pPr>
            <a:r>
              <a:rPr lang="en-GB" sz="2400" b="1" i="0" kern="0" dirty="0">
                <a:solidFill>
                  <a:schemeClr val="tx2"/>
                </a:solidFill>
                <a:latin typeface="Arial"/>
                <a:ea typeface="+mn-ea"/>
                <a:cs typeface="Arial"/>
              </a:rPr>
              <a:t>Bioengineering Common Room</a:t>
            </a:r>
          </a:p>
          <a:p>
            <a:pPr marL="457200" indent="-457200" eaLnBrk="1" fontAlgn="auto" hangingPunct="1">
              <a:spcBef>
                <a:spcPts val="0"/>
              </a:spcBef>
              <a:spcAft>
                <a:spcPts val="0"/>
              </a:spcAft>
              <a:buFont typeface="Arial" panose="020B0604020202020204" pitchFamily="34" charset="0"/>
              <a:buChar char="•"/>
              <a:defRPr/>
            </a:pPr>
            <a:r>
              <a:rPr lang="en-GB" sz="2400" i="0" kern="0" dirty="0">
                <a:solidFill>
                  <a:schemeClr val="tx2"/>
                </a:solidFill>
                <a:latin typeface="Arial"/>
                <a:ea typeface="+mn-ea"/>
                <a:cs typeface="Arial"/>
              </a:rPr>
              <a:t>RSM 3.06</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lnDef>
    <a:txDef>
      <a:spPr>
        <a:noFill/>
      </a:spPr>
      <a:bodyPr wrap="none" rtlCol="0">
        <a:spAutoFit/>
      </a:bodyPr>
      <a:lstStyle>
        <a:defPPr marL="363538" indent="-363538">
          <a:spcBef>
            <a:spcPts val="0"/>
          </a:spcBef>
          <a:spcAft>
            <a:spcPts val="0"/>
          </a:spcAft>
          <a:defRPr sz="1800" i="0" dirty="0" smtClean="0">
            <a:solidFill>
              <a:srgbClr val="040404"/>
            </a:solidFill>
            <a:latin typeface="+mn-lt"/>
          </a:defRPr>
        </a:defPPr>
      </a:lstStyle>
    </a:txDef>
  </a:objectDefaults>
  <a:extraClrSchemeLst>
    <a:extraClrScheme>
      <a:clrScheme name="Standard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5157</TotalTime>
  <Words>2295</Words>
  <Application>Microsoft Office PowerPoint</Application>
  <PresentationFormat>On-screen Show (4:3)</PresentationFormat>
  <Paragraphs>465</Paragraphs>
  <Slides>46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MS PGothic</vt:lpstr>
      <vt:lpstr>MS PGothic</vt:lpstr>
      <vt:lpstr>Arial</vt:lpstr>
      <vt:lpstr>Impact</vt:lpstr>
      <vt:lpstr>Times New Roman</vt:lpstr>
      <vt:lpstr>Verdana</vt:lpstr>
      <vt:lpstr>Wingdings</vt:lpstr>
      <vt:lpstr>Standarddesign</vt:lpstr>
      <vt:lpstr>MSc Welcome Talk</vt:lpstr>
      <vt:lpstr>Who We Are</vt:lpstr>
      <vt:lpstr>Brief History of Bioengineering at Imperial</vt:lpstr>
      <vt:lpstr>Who are you?</vt:lpstr>
      <vt:lpstr>Getting Around …</vt:lpstr>
      <vt:lpstr>Swipe Card</vt:lpstr>
      <vt:lpstr>Getting your Swipe Card</vt:lpstr>
      <vt:lpstr>College Hours</vt:lpstr>
      <vt:lpstr>Points of Interest</vt:lpstr>
      <vt:lpstr>Computers</vt:lpstr>
      <vt:lpstr>Library</vt:lpstr>
      <vt:lpstr>Local Knowledge</vt:lpstr>
      <vt:lpstr>Local Knowledge</vt:lpstr>
      <vt:lpstr>How to Address Staff in the Department</vt:lpstr>
      <vt:lpstr>MSc Biomedical Engineering</vt:lpstr>
      <vt:lpstr>Biomedical Engineering - Streams</vt:lpstr>
      <vt:lpstr>Biomedical Engineering – Compulsory core (27.6%)</vt:lpstr>
      <vt:lpstr>Biomechanics and Mechanobiology stream (27.6%)</vt:lpstr>
      <vt:lpstr>Biomaterials and Tissue Engineering stream (27.6%)</vt:lpstr>
      <vt:lpstr>Medical Physics stream (27.6%)</vt:lpstr>
      <vt:lpstr>Neurotechnology stream (27.6%)</vt:lpstr>
      <vt:lpstr>MSc Human and Biological Robotics</vt:lpstr>
      <vt:lpstr>HBR – Compulsory core (27.6%)</vt:lpstr>
      <vt:lpstr>HBR – Electives (27.6%)</vt:lpstr>
      <vt:lpstr>Meeting with Programme Director</vt:lpstr>
      <vt:lpstr>Both programmes</vt:lpstr>
      <vt:lpstr>Choosing your elective module(s)</vt:lpstr>
      <vt:lpstr>Timetable</vt:lpstr>
      <vt:lpstr>Course Materials</vt:lpstr>
      <vt:lpstr>Time Line</vt:lpstr>
      <vt:lpstr>Reading Week</vt:lpstr>
      <vt:lpstr>Time Line</vt:lpstr>
      <vt:lpstr>Assessment and Results</vt:lpstr>
      <vt:lpstr>UK Marks</vt:lpstr>
      <vt:lpstr>Exams Timing</vt:lpstr>
      <vt:lpstr>Plagiarism Awareness</vt:lpstr>
      <vt:lpstr>Research Project (44.4%)</vt:lpstr>
      <vt:lpstr>Departmental Seminars</vt:lpstr>
      <vt:lpstr>Feedback</vt:lpstr>
      <vt:lpstr>Student Surveys</vt:lpstr>
      <vt:lpstr>Professional Development</vt:lpstr>
      <vt:lpstr>Student advice and support services</vt:lpstr>
      <vt:lpstr>If you need help</vt:lpstr>
      <vt:lpstr>Student Representation</vt:lpstr>
      <vt:lpstr>Sickness and Absence</vt:lpstr>
      <vt:lpstr>Elect your Student Representative</vt:lpstr>
    </vt:vector>
  </TitlesOfParts>
  <Company>Publications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 College London</dc:title>
  <dc:creator>Seipp, Karsten</dc:creator>
  <cp:lastModifiedBy>Lee, Chiu Fan</cp:lastModifiedBy>
  <cp:revision>715</cp:revision>
  <dcterms:modified xsi:type="dcterms:W3CDTF">2019-11-19T15:11:32Z</dcterms:modified>
</cp:coreProperties>
</file>