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70" r:id="rId2"/>
    <p:sldId id="257" r:id="rId3"/>
    <p:sldId id="260" r:id="rId4"/>
    <p:sldId id="262" r:id="rId5"/>
    <p:sldId id="264" r:id="rId6"/>
    <p:sldId id="266" r:id="rId7"/>
    <p:sldId id="265" r:id="rId8"/>
    <p:sldId id="263" r:id="rId9"/>
    <p:sldId id="267" r:id="rId10"/>
    <p:sldId id="269" r:id="rId11"/>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952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43"/>
    <p:restoredTop sz="94680"/>
  </p:normalViewPr>
  <p:slideViewPr>
    <p:cSldViewPr snapToGrid="0" snapToObjects="1">
      <p:cViewPr varScale="1">
        <p:scale>
          <a:sx n="62" d="100"/>
          <a:sy n="62" d="100"/>
        </p:scale>
        <p:origin x="148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F487AB8-B1DB-C944-97DD-257A9365AE03}"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6BFD62-43AD-7E4E-B762-59AC3C62884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487AB8-B1DB-C944-97DD-257A9365AE03}"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6BFD62-43AD-7E4E-B762-59AC3C62884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487AB8-B1DB-C944-97DD-257A9365AE03}"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6BFD62-43AD-7E4E-B762-59AC3C62884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487AB8-B1DB-C944-97DD-257A9365AE03}"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6BFD62-43AD-7E4E-B762-59AC3C62884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487AB8-B1DB-C944-97DD-257A9365AE03}"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6BFD62-43AD-7E4E-B762-59AC3C62884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F487AB8-B1DB-C944-97DD-257A9365AE03}"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6BFD62-43AD-7E4E-B762-59AC3C62884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487AB8-B1DB-C944-97DD-257A9365AE03}" type="datetimeFigureOut">
              <a:rPr lang="en-US" smtClean="0"/>
              <a:t>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6BFD62-43AD-7E4E-B762-59AC3C62884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F487AB8-B1DB-C944-97DD-257A9365AE03}" type="datetimeFigureOut">
              <a:rPr lang="en-US" smtClean="0"/>
              <a:t>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6BFD62-43AD-7E4E-B762-59AC3C62884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487AB8-B1DB-C944-97DD-257A9365AE03}" type="datetimeFigureOut">
              <a:rPr lang="en-US" smtClean="0"/>
              <a:t>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6BFD62-43AD-7E4E-B762-59AC3C62884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F487AB8-B1DB-C944-97DD-257A9365AE03}"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6BFD62-43AD-7E4E-B762-59AC3C62884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F487AB8-B1DB-C944-97DD-257A9365AE03}"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6BFD62-43AD-7E4E-B762-59AC3C62884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487AB8-B1DB-C944-97DD-257A9365AE03}" type="datetimeFigureOut">
              <a:rPr lang="en-US" smtClean="0"/>
              <a:t>6/11/2021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6BFD62-43AD-7E4E-B762-59AC3C628847}" type="slidenum">
              <a:rPr lang="en-US" smtClean="0"/>
              <a:t>‹#›</a:t>
            </a:fld>
            <a:endParaRPr lang="en-US"/>
          </a:p>
        </p:txBody>
      </p:sp>
    </p:spTree>
    <p:extLst>
      <p:ext uri="{BB962C8B-B14F-4D97-AF65-F5344CB8AC3E}">
        <p14:creationId xmlns:p14="http://schemas.microsoft.com/office/powerpoint/2010/main" val="2949117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2.emf"/><Relationship Id="rId13" Type="http://schemas.openxmlformats.org/officeDocument/2006/relationships/image" Target="../media/image18.emf"/><Relationship Id="rId3" Type="http://schemas.openxmlformats.org/officeDocument/2006/relationships/image" Target="../media/image3.emf"/><Relationship Id="rId7" Type="http://schemas.openxmlformats.org/officeDocument/2006/relationships/image" Target="../media/image6.emf"/><Relationship Id="rId12" Type="http://schemas.openxmlformats.org/officeDocument/2006/relationships/image" Target="../media/image17.emf"/><Relationship Id="rId2" Type="http://schemas.openxmlformats.org/officeDocument/2006/relationships/image" Target="../media/image2.emf"/><Relationship Id="rId1" Type="http://schemas.openxmlformats.org/officeDocument/2006/relationships/slideLayout" Target="../slideLayouts/slideLayout2.xml"/><Relationship Id="rId6" Type="http://schemas.openxmlformats.org/officeDocument/2006/relationships/image" Target="../media/image14.emf"/><Relationship Id="rId11" Type="http://schemas.openxmlformats.org/officeDocument/2006/relationships/image" Target="../media/image16.emf"/><Relationship Id="rId5" Type="http://schemas.openxmlformats.org/officeDocument/2006/relationships/image" Target="../media/image4.emf"/><Relationship Id="rId10" Type="http://schemas.openxmlformats.org/officeDocument/2006/relationships/image" Target="../media/image15.emf"/><Relationship Id="rId4" Type="http://schemas.openxmlformats.org/officeDocument/2006/relationships/hyperlink" Target="mailto:TOAST@imperial.ac.uk" TargetMode="External"/><Relationship Id="rId9" Type="http://schemas.openxmlformats.org/officeDocument/2006/relationships/image" Target="../media/image8.emf"/><Relationship Id="rId14" Type="http://schemas.openxmlformats.org/officeDocument/2006/relationships/image" Target="../media/image5.emf"/></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7" Type="http://schemas.openxmlformats.org/officeDocument/2006/relationships/image" Target="../media/image8.emf"/><Relationship Id="rId2" Type="http://schemas.openxmlformats.org/officeDocument/2006/relationships/image" Target="../media/image2.emf"/><Relationship Id="rId1" Type="http://schemas.openxmlformats.org/officeDocument/2006/relationships/slideLayout" Target="../slideLayouts/slideLayout2.xml"/><Relationship Id="rId6" Type="http://schemas.openxmlformats.org/officeDocument/2006/relationships/image" Target="../media/image7.emf"/><Relationship Id="rId5" Type="http://schemas.openxmlformats.org/officeDocument/2006/relationships/image" Target="../media/image13.png"/><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7" Type="http://schemas.openxmlformats.org/officeDocument/2006/relationships/image" Target="../media/image14.emf"/><Relationship Id="rId2" Type="http://schemas.openxmlformats.org/officeDocument/2006/relationships/image" Target="../media/image2.emf"/><Relationship Id="rId1" Type="http://schemas.openxmlformats.org/officeDocument/2006/relationships/slideLayout" Target="../slideLayouts/slideLayout2.xml"/><Relationship Id="rId6" Type="http://schemas.openxmlformats.org/officeDocument/2006/relationships/image" Target="../media/image4.emf"/><Relationship Id="rId5" Type="http://schemas.openxmlformats.org/officeDocument/2006/relationships/hyperlink" Target="http://www.imperial.ac.uk/TOAST" TargetMode="External"/><Relationship Id="rId4" Type="http://schemas.openxmlformats.org/officeDocument/2006/relationships/hyperlink" Target="mailto:TOAST@imperial.ac.uk"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11.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Box 4"/>
          <p:cNvSpPr txBox="1"/>
          <p:nvPr/>
        </p:nvSpPr>
        <p:spPr>
          <a:xfrm>
            <a:off x="353962" y="4502857"/>
            <a:ext cx="7757653" cy="1138773"/>
          </a:xfrm>
          <a:prstGeom prst="rect">
            <a:avLst/>
          </a:prstGeom>
          <a:noFill/>
        </p:spPr>
        <p:txBody>
          <a:bodyPr wrap="square" rtlCol="0" anchor="ctr">
            <a:spAutoFit/>
          </a:bodyPr>
          <a:lstStyle/>
          <a:p>
            <a:r>
              <a:rPr lang="en-US" sz="3600" dirty="0">
                <a:latin typeface="Arial" charset="0"/>
                <a:ea typeface="Arial" charset="0"/>
                <a:cs typeface="Arial" charset="0"/>
              </a:rPr>
              <a:t>TOAST</a:t>
            </a:r>
          </a:p>
          <a:p>
            <a:r>
              <a:rPr lang="en-US" sz="3200" dirty="0">
                <a:latin typeface="Arial" charset="0"/>
                <a:ea typeface="Arial" charset="0"/>
                <a:cs typeface="Arial" charset="0"/>
              </a:rPr>
              <a:t>The Original Academic Staff Time survey</a:t>
            </a:r>
          </a:p>
        </p:txBody>
      </p:sp>
      <p:sp>
        <p:nvSpPr>
          <p:cNvPr id="7" name="TextBox 6"/>
          <p:cNvSpPr txBox="1"/>
          <p:nvPr/>
        </p:nvSpPr>
        <p:spPr>
          <a:xfrm>
            <a:off x="353961" y="6065148"/>
            <a:ext cx="7757653" cy="400110"/>
          </a:xfrm>
          <a:prstGeom prst="rect">
            <a:avLst/>
          </a:prstGeom>
          <a:noFill/>
        </p:spPr>
        <p:txBody>
          <a:bodyPr wrap="square" rtlCol="0" anchor="ctr">
            <a:spAutoFit/>
          </a:bodyPr>
          <a:lstStyle/>
          <a:p>
            <a:r>
              <a:rPr lang="en-US" sz="2000" dirty="0">
                <a:latin typeface="Arial" charset="0"/>
                <a:ea typeface="Arial" charset="0"/>
                <a:cs typeface="Arial" charset="0"/>
              </a:rPr>
              <a:t>June 2021</a:t>
            </a:r>
          </a:p>
        </p:txBody>
      </p:sp>
      <p:sp>
        <p:nvSpPr>
          <p:cNvPr id="8" name="TextBox 7"/>
          <p:cNvSpPr txBox="1"/>
          <p:nvPr/>
        </p:nvSpPr>
        <p:spPr>
          <a:xfrm>
            <a:off x="823865" y="4653481"/>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008820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Content Placeholder 2"/>
          <p:cNvSpPr>
            <a:spLocks noGrp="1"/>
          </p:cNvSpPr>
          <p:nvPr>
            <p:ph idx="1"/>
          </p:nvPr>
        </p:nvSpPr>
        <p:spPr>
          <a:xfrm>
            <a:off x="570051" y="1846758"/>
            <a:ext cx="7901920" cy="808307"/>
          </a:xfrm>
        </p:spPr>
        <p:txBody>
          <a:bodyPr>
            <a:normAutofit/>
          </a:bodyPr>
          <a:lstStyle/>
          <a:p>
            <a:pPr>
              <a:spcAft>
                <a:spcPts val="1200"/>
              </a:spcAft>
            </a:pPr>
            <a:r>
              <a:rPr lang="en-GB" sz="2400" dirty="0">
                <a:latin typeface="Arial" charset="0"/>
                <a:ea typeface="Arial" charset="0"/>
                <a:cs typeface="Arial" charset="0"/>
              </a:rPr>
              <a:t>Contact – </a:t>
            </a:r>
            <a:r>
              <a:rPr lang="en-GB" sz="2400" dirty="0">
                <a:latin typeface="Arial" charset="0"/>
                <a:ea typeface="Arial" charset="0"/>
                <a:cs typeface="Arial" charset="0"/>
                <a:hlinkClick r:id="rId4"/>
              </a:rPr>
              <a:t>TOAST@imperial.ac.uk</a:t>
            </a:r>
            <a:endParaRPr lang="en-GB" sz="2400" dirty="0">
              <a:latin typeface="Arial" charset="0"/>
              <a:ea typeface="Arial" charset="0"/>
              <a:cs typeface="Arial" charset="0"/>
            </a:endParaRPr>
          </a:p>
          <a:p>
            <a:pPr>
              <a:spcAft>
                <a:spcPts val="1200"/>
              </a:spcAft>
            </a:pPr>
            <a:endParaRPr lang="en-US" sz="2400" dirty="0">
              <a:latin typeface="Arial" charset="0"/>
              <a:ea typeface="Arial" charset="0"/>
              <a:cs typeface="Arial" charset="0"/>
            </a:endParaRPr>
          </a:p>
        </p:txBody>
      </p:sp>
      <p:sp>
        <p:nvSpPr>
          <p:cNvPr id="8" name="Title 9"/>
          <p:cNvSpPr>
            <a:spLocks noGrp="1"/>
          </p:cNvSpPr>
          <p:nvPr>
            <p:ph type="title"/>
          </p:nvPr>
        </p:nvSpPr>
        <p:spPr>
          <a:xfrm>
            <a:off x="447040" y="905611"/>
            <a:ext cx="7338807" cy="688940"/>
          </a:xfrm>
          <a:ln>
            <a:noFill/>
          </a:ln>
        </p:spPr>
        <p:txBody>
          <a:bodyPr>
            <a:normAutofit/>
          </a:bodyPr>
          <a:lstStyle/>
          <a:p>
            <a:r>
              <a:rPr lang="en-GB" sz="3800" dirty="0">
                <a:latin typeface="Arial" charset="0"/>
                <a:ea typeface="Arial" charset="0"/>
                <a:cs typeface="Arial" charset="0"/>
              </a:rPr>
              <a:t>Thank you</a:t>
            </a:r>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0051" y="350685"/>
            <a:ext cx="1202826" cy="316533"/>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29663" y="3099118"/>
            <a:ext cx="1193800" cy="1193800"/>
          </a:xfrm>
          <a:prstGeom prst="rect">
            <a:avLst/>
          </a:prstGeom>
        </p:spPr>
      </p:pic>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276492" y="3483427"/>
            <a:ext cx="1409700" cy="1435100"/>
          </a:xfrm>
          <a:prstGeom prst="rect">
            <a:avLst/>
          </a:prstGeom>
        </p:spPr>
      </p:pic>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814991" y="2985073"/>
            <a:ext cx="609600" cy="1041400"/>
          </a:xfrm>
          <a:prstGeom prst="rect">
            <a:avLst/>
          </a:prstGeom>
        </p:spPr>
      </p:pic>
      <p:pic>
        <p:nvPicPr>
          <p:cNvPr id="13" name="Picture 1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448501" y="4108832"/>
            <a:ext cx="723900" cy="647700"/>
          </a:xfrm>
          <a:prstGeom prst="rect">
            <a:avLst/>
          </a:prstGeom>
        </p:spPr>
      </p:pic>
      <p:pic>
        <p:nvPicPr>
          <p:cNvPr id="14" name="Picture 1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89871" y="4440224"/>
            <a:ext cx="647700" cy="546100"/>
          </a:xfrm>
          <a:prstGeom prst="rect">
            <a:avLst/>
          </a:prstGeom>
        </p:spPr>
      </p:pic>
      <p:pic>
        <p:nvPicPr>
          <p:cNvPr id="15" name="Picture 14"/>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226121" y="3210377"/>
            <a:ext cx="647700" cy="546100"/>
          </a:xfrm>
          <a:prstGeom prst="rect">
            <a:avLst/>
          </a:prstGeom>
        </p:spPr>
      </p:pic>
      <p:pic>
        <p:nvPicPr>
          <p:cNvPr id="16" name="Picture 15"/>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703592" y="4356482"/>
            <a:ext cx="647700" cy="546100"/>
          </a:xfrm>
          <a:prstGeom prst="rect">
            <a:avLst/>
          </a:prstGeom>
        </p:spPr>
      </p:pic>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607279" y="3962782"/>
            <a:ext cx="469900" cy="393700"/>
          </a:xfrm>
          <a:prstGeom prst="rect">
            <a:avLst/>
          </a:prstGeom>
        </p:spPr>
      </p:pic>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700814" y="3962782"/>
            <a:ext cx="469900" cy="393700"/>
          </a:xfrm>
          <a:prstGeom prst="rect">
            <a:avLst/>
          </a:prstGeom>
        </p:spPr>
      </p:pic>
      <p:pic>
        <p:nvPicPr>
          <p:cNvPr id="19" name="Picture 18"/>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257746" y="3315082"/>
            <a:ext cx="2336800" cy="1587500"/>
          </a:xfrm>
          <a:prstGeom prst="rect">
            <a:avLst/>
          </a:prstGeom>
        </p:spPr>
      </p:pic>
    </p:spTree>
    <p:extLst>
      <p:ext uri="{BB962C8B-B14F-4D97-AF65-F5344CB8AC3E}">
        <p14:creationId xmlns:p14="http://schemas.microsoft.com/office/powerpoint/2010/main" val="2318728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Content Placeholder 2"/>
          <p:cNvSpPr>
            <a:spLocks noGrp="1"/>
          </p:cNvSpPr>
          <p:nvPr>
            <p:ph idx="1"/>
          </p:nvPr>
        </p:nvSpPr>
        <p:spPr>
          <a:xfrm>
            <a:off x="570051" y="1846758"/>
            <a:ext cx="7338807" cy="4414565"/>
          </a:xfrm>
        </p:spPr>
        <p:txBody>
          <a:bodyPr>
            <a:normAutofit/>
          </a:bodyPr>
          <a:lstStyle/>
          <a:p>
            <a:pPr>
              <a:spcAft>
                <a:spcPts val="1200"/>
              </a:spcAft>
            </a:pPr>
            <a:r>
              <a:rPr lang="en-GB" sz="2400" dirty="0">
                <a:latin typeface="Arial" charset="0"/>
                <a:ea typeface="Arial" charset="0"/>
                <a:cs typeface="Arial" charset="0"/>
              </a:rPr>
              <a:t>Background to TOAST</a:t>
            </a:r>
          </a:p>
          <a:p>
            <a:pPr>
              <a:spcAft>
                <a:spcPts val="1200"/>
              </a:spcAft>
            </a:pPr>
            <a:r>
              <a:rPr lang="en-GB" sz="2400" dirty="0">
                <a:latin typeface="Arial" charset="0"/>
                <a:ea typeface="Arial" charset="0"/>
                <a:cs typeface="Arial" charset="0"/>
              </a:rPr>
              <a:t>Who will be involved</a:t>
            </a:r>
          </a:p>
          <a:p>
            <a:pPr>
              <a:spcAft>
                <a:spcPts val="1200"/>
              </a:spcAft>
            </a:pPr>
            <a:r>
              <a:rPr lang="en-GB" sz="2400" dirty="0">
                <a:latin typeface="Arial" charset="0"/>
                <a:ea typeface="Arial" charset="0"/>
                <a:cs typeface="Arial" charset="0"/>
              </a:rPr>
              <a:t>Involvement of surveyed staff</a:t>
            </a:r>
          </a:p>
          <a:p>
            <a:pPr>
              <a:spcAft>
                <a:spcPts val="1200"/>
              </a:spcAft>
            </a:pPr>
            <a:r>
              <a:rPr lang="en-GB" sz="2400" dirty="0">
                <a:latin typeface="Arial" charset="0"/>
                <a:ea typeface="Arial" charset="0"/>
                <a:cs typeface="Arial" charset="0"/>
              </a:rPr>
              <a:t>How is the survey completed</a:t>
            </a:r>
          </a:p>
          <a:p>
            <a:pPr>
              <a:spcAft>
                <a:spcPts val="1200"/>
              </a:spcAft>
            </a:pPr>
            <a:r>
              <a:rPr lang="en-GB" sz="2400" dirty="0">
                <a:latin typeface="Arial" charset="0"/>
                <a:ea typeface="Arial" charset="0"/>
                <a:cs typeface="Arial" charset="0"/>
              </a:rPr>
              <a:t>Survey tool - </a:t>
            </a:r>
            <a:r>
              <a:rPr lang="en-GB" sz="2400" dirty="0" err="1">
                <a:latin typeface="Arial" charset="0"/>
                <a:ea typeface="Arial" charset="0"/>
                <a:cs typeface="Arial" charset="0"/>
              </a:rPr>
              <a:t>Qualtrics</a:t>
            </a:r>
            <a:endParaRPr lang="en-GB" sz="2400" dirty="0">
              <a:latin typeface="Arial" charset="0"/>
              <a:ea typeface="Arial" charset="0"/>
              <a:cs typeface="Arial" charset="0"/>
            </a:endParaRPr>
          </a:p>
          <a:p>
            <a:pPr>
              <a:spcAft>
                <a:spcPts val="1200"/>
              </a:spcAft>
            </a:pPr>
            <a:r>
              <a:rPr lang="en-GB" sz="2400" dirty="0">
                <a:latin typeface="Arial" charset="0"/>
                <a:ea typeface="Arial" charset="0"/>
                <a:cs typeface="Arial" charset="0"/>
              </a:rPr>
              <a:t>Support</a:t>
            </a:r>
          </a:p>
          <a:p>
            <a:pPr>
              <a:spcAft>
                <a:spcPts val="1200"/>
              </a:spcAft>
            </a:pPr>
            <a:r>
              <a:rPr lang="en-GB" sz="2400" dirty="0">
                <a:latin typeface="Arial" charset="0"/>
                <a:ea typeface="Arial" charset="0"/>
                <a:cs typeface="Arial" charset="0"/>
              </a:rPr>
              <a:t>College use of information</a:t>
            </a:r>
          </a:p>
        </p:txBody>
      </p:sp>
      <p:sp>
        <p:nvSpPr>
          <p:cNvPr id="8" name="Title 9"/>
          <p:cNvSpPr>
            <a:spLocks noGrp="1"/>
          </p:cNvSpPr>
          <p:nvPr>
            <p:ph type="title"/>
          </p:nvPr>
        </p:nvSpPr>
        <p:spPr>
          <a:xfrm>
            <a:off x="447040" y="905611"/>
            <a:ext cx="7338807" cy="688940"/>
          </a:xfrm>
          <a:ln>
            <a:noFill/>
          </a:ln>
        </p:spPr>
        <p:txBody>
          <a:bodyPr>
            <a:normAutofit/>
          </a:bodyPr>
          <a:lstStyle/>
          <a:p>
            <a:r>
              <a:rPr lang="en-US" sz="3800" dirty="0">
                <a:latin typeface="Arial" charset="0"/>
                <a:ea typeface="Arial" charset="0"/>
                <a:cs typeface="Arial" charset="0"/>
              </a:rPr>
              <a:t>Purpose of Presentation</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0051" y="350685"/>
            <a:ext cx="1202826" cy="316533"/>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40458" y="133155"/>
            <a:ext cx="2336800" cy="1587500"/>
          </a:xfrm>
          <a:prstGeom prst="rect">
            <a:avLst/>
          </a:prstGeom>
        </p:spPr>
      </p:pic>
    </p:spTree>
    <p:extLst>
      <p:ext uri="{BB962C8B-B14F-4D97-AF65-F5344CB8AC3E}">
        <p14:creationId xmlns:p14="http://schemas.microsoft.com/office/powerpoint/2010/main" val="1116352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Content Placeholder 2"/>
          <p:cNvSpPr>
            <a:spLocks noGrp="1"/>
          </p:cNvSpPr>
          <p:nvPr>
            <p:ph idx="1"/>
          </p:nvPr>
        </p:nvSpPr>
        <p:spPr>
          <a:xfrm>
            <a:off x="570051" y="1846758"/>
            <a:ext cx="7338807" cy="4414565"/>
          </a:xfrm>
        </p:spPr>
        <p:txBody>
          <a:bodyPr>
            <a:normAutofit/>
          </a:bodyPr>
          <a:lstStyle/>
          <a:p>
            <a:pPr>
              <a:spcAft>
                <a:spcPts val="1200"/>
              </a:spcAft>
            </a:pPr>
            <a:r>
              <a:rPr lang="en-GB" sz="1600" dirty="0">
                <a:latin typeface="Arial" charset="0"/>
                <a:ea typeface="Arial" charset="0"/>
                <a:cs typeface="Arial" charset="0"/>
              </a:rPr>
              <a:t>TOAST is used to allocate academic staff costs, which is required to complete the annual OfS and UKRI return, TRAC (Transparent Approach to Costing)</a:t>
            </a:r>
          </a:p>
          <a:p>
            <a:pPr>
              <a:spcAft>
                <a:spcPts val="1200"/>
              </a:spcAft>
            </a:pPr>
            <a:r>
              <a:rPr lang="en-GB" sz="1600" dirty="0">
                <a:latin typeface="Arial" charset="0"/>
                <a:ea typeface="Arial" charset="0"/>
                <a:cs typeface="Arial" charset="0"/>
              </a:rPr>
              <a:t>This return provides a useful tool to understand the extent to which the core activities of Teaching and Research are sustainable financially</a:t>
            </a:r>
          </a:p>
          <a:p>
            <a:pPr>
              <a:spcAft>
                <a:spcPts val="1200"/>
              </a:spcAft>
            </a:pPr>
            <a:r>
              <a:rPr lang="en-GB" sz="1600" dirty="0">
                <a:latin typeface="Arial" charset="0"/>
                <a:ea typeface="Arial" charset="0"/>
                <a:cs typeface="Arial" charset="0"/>
              </a:rPr>
              <a:t>The TRAC return also calculates the indirect and estates rates that are used on research proposals</a:t>
            </a:r>
          </a:p>
          <a:p>
            <a:pPr>
              <a:spcAft>
                <a:spcPts val="1200"/>
              </a:spcAft>
            </a:pPr>
            <a:r>
              <a:rPr lang="en-GB" sz="1600" dirty="0">
                <a:latin typeface="Arial" charset="0"/>
                <a:ea typeface="Arial" charset="0"/>
                <a:cs typeface="Arial" charset="0"/>
              </a:rPr>
              <a:t>Data was last collected in 2017-18 TOAST survey</a:t>
            </a:r>
          </a:p>
          <a:p>
            <a:pPr>
              <a:spcAft>
                <a:spcPts val="1200"/>
              </a:spcAft>
            </a:pPr>
            <a:r>
              <a:rPr lang="en-GB" sz="1600" dirty="0">
                <a:latin typeface="Arial" charset="0"/>
                <a:ea typeface="Arial" charset="0"/>
                <a:cs typeface="Arial" charset="0"/>
              </a:rPr>
              <a:t>All universities required to re-survey to confirm allocation at least every 3 years</a:t>
            </a:r>
          </a:p>
          <a:p>
            <a:pPr>
              <a:spcAft>
                <a:spcPts val="1200"/>
              </a:spcAft>
            </a:pPr>
            <a:endParaRPr lang="en-US" sz="2400" dirty="0">
              <a:latin typeface="Arial" charset="0"/>
              <a:ea typeface="Arial" charset="0"/>
              <a:cs typeface="Arial" charset="0"/>
            </a:endParaRPr>
          </a:p>
        </p:txBody>
      </p:sp>
      <p:sp>
        <p:nvSpPr>
          <p:cNvPr id="8" name="Title 9"/>
          <p:cNvSpPr>
            <a:spLocks noGrp="1"/>
          </p:cNvSpPr>
          <p:nvPr>
            <p:ph type="title"/>
          </p:nvPr>
        </p:nvSpPr>
        <p:spPr>
          <a:xfrm>
            <a:off x="447040" y="905611"/>
            <a:ext cx="7338807" cy="688940"/>
          </a:xfrm>
          <a:ln>
            <a:noFill/>
          </a:ln>
        </p:spPr>
        <p:txBody>
          <a:bodyPr>
            <a:normAutofit/>
          </a:bodyPr>
          <a:lstStyle/>
          <a:p>
            <a:r>
              <a:rPr lang="en-US" sz="3800" dirty="0">
                <a:latin typeface="Arial" charset="0"/>
                <a:ea typeface="Arial" charset="0"/>
                <a:cs typeface="Arial" charset="0"/>
              </a:rPr>
              <a:t>Background to TOAST</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0051" y="350685"/>
            <a:ext cx="1202826" cy="316533"/>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41437" y="205829"/>
            <a:ext cx="1409700" cy="1435100"/>
          </a:xfrm>
          <a:prstGeom prst="rect">
            <a:avLst/>
          </a:prstGeom>
        </p:spPr>
      </p:pic>
    </p:spTree>
    <p:extLst>
      <p:ext uri="{BB962C8B-B14F-4D97-AF65-F5344CB8AC3E}">
        <p14:creationId xmlns:p14="http://schemas.microsoft.com/office/powerpoint/2010/main" val="1857838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Content Placeholder 2"/>
          <p:cNvSpPr>
            <a:spLocks noGrp="1"/>
          </p:cNvSpPr>
          <p:nvPr>
            <p:ph idx="1"/>
          </p:nvPr>
        </p:nvSpPr>
        <p:spPr>
          <a:xfrm>
            <a:off x="570051" y="1846758"/>
            <a:ext cx="7338807" cy="4414565"/>
          </a:xfrm>
        </p:spPr>
        <p:txBody>
          <a:bodyPr>
            <a:normAutofit/>
          </a:bodyPr>
          <a:lstStyle/>
          <a:p>
            <a:r>
              <a:rPr lang="en-GB" sz="1600" dirty="0">
                <a:latin typeface="Arial" charset="0"/>
                <a:ea typeface="Arial" charset="0"/>
                <a:cs typeface="Arial" charset="0"/>
              </a:rPr>
              <a:t>Academic staff in all departments/divisions –</a:t>
            </a:r>
            <a:endParaRPr lang="en-GB" sz="1200" dirty="0">
              <a:latin typeface="Arial" charset="0"/>
              <a:ea typeface="Arial" charset="0"/>
              <a:cs typeface="Arial" charset="0"/>
            </a:endParaRPr>
          </a:p>
          <a:p>
            <a:pPr lvl="1">
              <a:lnSpc>
                <a:spcPct val="100000"/>
              </a:lnSpc>
            </a:pPr>
            <a:r>
              <a:rPr lang="en-GB" sz="1600" dirty="0">
                <a:latin typeface="Arial" charset="0"/>
                <a:ea typeface="Arial" charset="0"/>
                <a:cs typeface="Arial" charset="0"/>
              </a:rPr>
              <a:t>Lecturers</a:t>
            </a:r>
          </a:p>
          <a:p>
            <a:pPr lvl="1">
              <a:lnSpc>
                <a:spcPct val="100000"/>
              </a:lnSpc>
            </a:pPr>
            <a:r>
              <a:rPr lang="en-GB" sz="1600" dirty="0">
                <a:latin typeface="Arial" charset="0"/>
                <a:ea typeface="Arial" charset="0"/>
                <a:cs typeface="Arial" charset="0"/>
              </a:rPr>
              <a:t>Senior Lecturers</a:t>
            </a:r>
          </a:p>
          <a:p>
            <a:pPr lvl="1">
              <a:lnSpc>
                <a:spcPct val="100000"/>
              </a:lnSpc>
            </a:pPr>
            <a:r>
              <a:rPr lang="en-GB" sz="1600" dirty="0">
                <a:latin typeface="Arial" charset="0"/>
                <a:ea typeface="Arial" charset="0"/>
                <a:cs typeface="Arial" charset="0"/>
              </a:rPr>
              <a:t>Readers</a:t>
            </a:r>
          </a:p>
          <a:p>
            <a:pPr lvl="1">
              <a:lnSpc>
                <a:spcPct val="100000"/>
              </a:lnSpc>
            </a:pPr>
            <a:r>
              <a:rPr lang="en-GB" sz="1600" dirty="0">
                <a:latin typeface="Arial" charset="0"/>
                <a:ea typeface="Arial" charset="0"/>
                <a:cs typeface="Arial" charset="0"/>
              </a:rPr>
              <a:t>Professors</a:t>
            </a:r>
          </a:p>
          <a:p>
            <a:pPr>
              <a:spcAft>
                <a:spcPts val="1200"/>
              </a:spcAft>
            </a:pPr>
            <a:r>
              <a:rPr lang="en-GB" sz="1600" dirty="0">
                <a:latin typeface="Arial" charset="0"/>
                <a:ea typeface="Arial" charset="0"/>
                <a:cs typeface="Arial" charset="0"/>
              </a:rPr>
              <a:t>Academic champions communicate the importance of the survey to colleagues</a:t>
            </a:r>
          </a:p>
          <a:p>
            <a:pPr>
              <a:spcAft>
                <a:spcPts val="1200"/>
              </a:spcAft>
            </a:pPr>
            <a:r>
              <a:rPr lang="en-GB" sz="1600" dirty="0">
                <a:latin typeface="Arial" charset="0"/>
                <a:ea typeface="Arial" charset="0"/>
                <a:cs typeface="Arial" charset="0"/>
              </a:rPr>
              <a:t>Honorary staff are excluded</a:t>
            </a:r>
          </a:p>
          <a:p>
            <a:pPr>
              <a:spcAft>
                <a:spcPts val="1200"/>
              </a:spcAft>
            </a:pPr>
            <a:endParaRPr lang="en-US" sz="2400" dirty="0">
              <a:latin typeface="Arial" charset="0"/>
              <a:ea typeface="Arial" charset="0"/>
              <a:cs typeface="Arial" charset="0"/>
            </a:endParaRPr>
          </a:p>
        </p:txBody>
      </p:sp>
      <p:sp>
        <p:nvSpPr>
          <p:cNvPr id="8" name="Title 9"/>
          <p:cNvSpPr>
            <a:spLocks noGrp="1"/>
          </p:cNvSpPr>
          <p:nvPr>
            <p:ph type="title"/>
          </p:nvPr>
        </p:nvSpPr>
        <p:spPr>
          <a:xfrm>
            <a:off x="447040" y="905611"/>
            <a:ext cx="7338807" cy="688940"/>
          </a:xfrm>
          <a:ln>
            <a:noFill/>
          </a:ln>
        </p:spPr>
        <p:txBody>
          <a:bodyPr>
            <a:normAutofit/>
          </a:bodyPr>
          <a:lstStyle/>
          <a:p>
            <a:r>
              <a:rPr lang="en-US" sz="3800" dirty="0">
                <a:latin typeface="Arial" charset="0"/>
                <a:ea typeface="Arial" charset="0"/>
                <a:cs typeface="Arial" charset="0"/>
              </a:rPr>
              <a:t>Who will be involved?</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0051" y="350685"/>
            <a:ext cx="1202826" cy="316533"/>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051098" y="247261"/>
            <a:ext cx="609600" cy="1079500"/>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061947" y="275679"/>
            <a:ext cx="723900" cy="647700"/>
          </a:xfrm>
          <a:prstGeom prst="rect">
            <a:avLst/>
          </a:prstGeom>
        </p:spPr>
      </p:pic>
    </p:spTree>
    <p:extLst>
      <p:ext uri="{BB962C8B-B14F-4D97-AF65-F5344CB8AC3E}">
        <p14:creationId xmlns:p14="http://schemas.microsoft.com/office/powerpoint/2010/main" val="755838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Content Placeholder 2"/>
          <p:cNvSpPr>
            <a:spLocks noGrp="1"/>
          </p:cNvSpPr>
          <p:nvPr>
            <p:ph idx="1"/>
          </p:nvPr>
        </p:nvSpPr>
        <p:spPr>
          <a:xfrm>
            <a:off x="570051" y="1846758"/>
            <a:ext cx="7338807" cy="4414565"/>
          </a:xfrm>
        </p:spPr>
        <p:txBody>
          <a:bodyPr>
            <a:normAutofit/>
          </a:bodyPr>
          <a:lstStyle/>
          <a:p>
            <a:pPr>
              <a:spcAft>
                <a:spcPts val="1200"/>
              </a:spcAft>
            </a:pPr>
            <a:r>
              <a:rPr lang="en-GB" sz="1600" dirty="0">
                <a:latin typeface="Arial" charset="0"/>
                <a:ea typeface="Arial" charset="0"/>
                <a:cs typeface="Arial" charset="0"/>
              </a:rPr>
              <a:t>Each academic to complete 3 diary returns for 3 non-adjacent weeks</a:t>
            </a:r>
          </a:p>
          <a:p>
            <a:pPr>
              <a:spcAft>
                <a:spcPts val="1200"/>
              </a:spcAft>
            </a:pPr>
            <a:r>
              <a:rPr lang="en-GB" sz="1600" dirty="0">
                <a:latin typeface="Arial" charset="0"/>
                <a:ea typeface="Arial" charset="0"/>
                <a:cs typeface="Arial" charset="0"/>
              </a:rPr>
              <a:t>Weeks randomly selected – 2 term-time or 1non-term time</a:t>
            </a:r>
          </a:p>
          <a:p>
            <a:pPr>
              <a:spcAft>
                <a:spcPts val="1200"/>
              </a:spcAft>
            </a:pPr>
            <a:r>
              <a:rPr lang="en-GB" sz="1600" dirty="0">
                <a:latin typeface="Arial" charset="0"/>
                <a:ea typeface="Arial" charset="0"/>
                <a:cs typeface="Arial" charset="0"/>
              </a:rPr>
              <a:t>All weeks are during 2021-22 academic year</a:t>
            </a:r>
          </a:p>
          <a:p>
            <a:pPr>
              <a:spcAft>
                <a:spcPts val="1200"/>
              </a:spcAft>
            </a:pPr>
            <a:r>
              <a:rPr lang="en-GB" sz="1600" dirty="0">
                <a:latin typeface="Arial" charset="0"/>
                <a:ea typeface="Arial" charset="0"/>
                <a:cs typeface="Arial" charset="0"/>
              </a:rPr>
              <a:t>In each survey week, academic staff are asked to account for activities by entering values in a matrix table</a:t>
            </a:r>
          </a:p>
          <a:p>
            <a:pPr>
              <a:spcAft>
                <a:spcPts val="1200"/>
              </a:spcAft>
            </a:pPr>
            <a:r>
              <a:rPr lang="en-GB" sz="1600" dirty="0">
                <a:latin typeface="Arial" charset="0"/>
                <a:ea typeface="Arial" charset="0"/>
                <a:cs typeface="Arial" charset="0"/>
              </a:rPr>
              <a:t>Balance between detail, time, effort and usefulness</a:t>
            </a:r>
          </a:p>
          <a:p>
            <a:pPr>
              <a:spcAft>
                <a:spcPts val="1200"/>
              </a:spcAft>
            </a:pPr>
            <a:r>
              <a:rPr lang="en-GB" sz="1600" dirty="0">
                <a:latin typeface="Arial" charset="0"/>
                <a:ea typeface="Arial" charset="0"/>
                <a:cs typeface="Arial" charset="0"/>
              </a:rPr>
              <a:t>Provost and Heads of Department will be provided details of staff being surveyed before their week and non-respondents before the close of the survey week</a:t>
            </a:r>
          </a:p>
          <a:p>
            <a:pPr>
              <a:spcAft>
                <a:spcPts val="1200"/>
              </a:spcAft>
            </a:pPr>
            <a:endParaRPr lang="en-US" sz="2400" dirty="0">
              <a:latin typeface="Arial" charset="0"/>
              <a:ea typeface="Arial" charset="0"/>
              <a:cs typeface="Arial" charset="0"/>
            </a:endParaRPr>
          </a:p>
        </p:txBody>
      </p:sp>
      <p:sp>
        <p:nvSpPr>
          <p:cNvPr id="8" name="Title 9"/>
          <p:cNvSpPr>
            <a:spLocks noGrp="1"/>
          </p:cNvSpPr>
          <p:nvPr>
            <p:ph type="title"/>
          </p:nvPr>
        </p:nvSpPr>
        <p:spPr>
          <a:xfrm>
            <a:off x="447040" y="905611"/>
            <a:ext cx="8190184" cy="688940"/>
          </a:xfrm>
          <a:ln>
            <a:noFill/>
          </a:ln>
        </p:spPr>
        <p:txBody>
          <a:bodyPr>
            <a:normAutofit/>
          </a:bodyPr>
          <a:lstStyle/>
          <a:p>
            <a:r>
              <a:rPr lang="en-US" sz="3800" dirty="0">
                <a:latin typeface="Arial" charset="0"/>
                <a:ea typeface="Arial" charset="0"/>
                <a:cs typeface="Arial" charset="0"/>
              </a:rPr>
              <a:t>Involvement of surveyed staff</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0051" y="350685"/>
            <a:ext cx="1202826" cy="316533"/>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585480" y="244261"/>
            <a:ext cx="482600" cy="1117600"/>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260989" y="824838"/>
            <a:ext cx="609600" cy="723900"/>
          </a:xfrm>
          <a:prstGeom prst="rect">
            <a:avLst/>
          </a:prstGeom>
        </p:spPr>
      </p:pic>
    </p:spTree>
    <p:extLst>
      <p:ext uri="{BB962C8B-B14F-4D97-AF65-F5344CB8AC3E}">
        <p14:creationId xmlns:p14="http://schemas.microsoft.com/office/powerpoint/2010/main" val="3598499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Content Placeholder 2"/>
          <p:cNvSpPr>
            <a:spLocks noGrp="1"/>
          </p:cNvSpPr>
          <p:nvPr>
            <p:ph idx="1"/>
          </p:nvPr>
        </p:nvSpPr>
        <p:spPr>
          <a:xfrm>
            <a:off x="570051" y="1846758"/>
            <a:ext cx="7338807" cy="4414565"/>
          </a:xfrm>
        </p:spPr>
        <p:txBody>
          <a:bodyPr>
            <a:noAutofit/>
          </a:bodyPr>
          <a:lstStyle/>
          <a:p>
            <a:pPr>
              <a:spcBef>
                <a:spcPts val="800"/>
              </a:spcBef>
              <a:spcAft>
                <a:spcPts val="800"/>
              </a:spcAft>
            </a:pPr>
            <a:r>
              <a:rPr lang="en-GB" sz="1600" dirty="0">
                <a:latin typeface="Arial" charset="0"/>
                <a:ea typeface="Arial" charset="0"/>
                <a:cs typeface="Arial" charset="0"/>
              </a:rPr>
              <a:t>Notification email that your survey week is upcoming</a:t>
            </a:r>
          </a:p>
          <a:p>
            <a:pPr>
              <a:spcBef>
                <a:spcPts val="800"/>
              </a:spcBef>
              <a:spcAft>
                <a:spcPts val="800"/>
              </a:spcAft>
            </a:pPr>
            <a:r>
              <a:rPr lang="en-GB" sz="1600" dirty="0">
                <a:latin typeface="Arial" charset="0"/>
                <a:ea typeface="Arial" charset="0"/>
                <a:cs typeface="Arial" charset="0"/>
              </a:rPr>
              <a:t>Email containing link to survey will be sent on first day of survey week</a:t>
            </a:r>
          </a:p>
          <a:p>
            <a:pPr>
              <a:spcBef>
                <a:spcPts val="800"/>
              </a:spcBef>
              <a:spcAft>
                <a:spcPts val="800"/>
              </a:spcAft>
            </a:pPr>
            <a:r>
              <a:rPr lang="en-GB" sz="1600" dirty="0">
                <a:latin typeface="Arial" charset="0"/>
                <a:ea typeface="Arial" charset="0"/>
                <a:cs typeface="Arial" charset="0"/>
              </a:rPr>
              <a:t>Record activities for each day, Monday to Sunday, entering the total number of hours for each activity you have undertaken each day. There are five main categories:</a:t>
            </a:r>
          </a:p>
          <a:p>
            <a:pPr lvl="1"/>
            <a:r>
              <a:rPr lang="en-GB" sz="1400" dirty="0">
                <a:latin typeface="Arial" charset="0"/>
                <a:ea typeface="Arial" charset="0"/>
                <a:cs typeface="Arial" charset="0"/>
              </a:rPr>
              <a:t>Teaching</a:t>
            </a:r>
          </a:p>
          <a:p>
            <a:pPr lvl="1"/>
            <a:r>
              <a:rPr lang="en-GB" sz="1400" dirty="0">
                <a:latin typeface="Arial" charset="0"/>
                <a:ea typeface="Arial" charset="0"/>
                <a:cs typeface="Arial" charset="0"/>
              </a:rPr>
              <a:t>Research</a:t>
            </a:r>
          </a:p>
          <a:p>
            <a:pPr lvl="1"/>
            <a:r>
              <a:rPr lang="en-GB" sz="1400" dirty="0">
                <a:latin typeface="Arial" charset="0"/>
                <a:ea typeface="Arial" charset="0"/>
                <a:cs typeface="Arial" charset="0"/>
              </a:rPr>
              <a:t>Professional Activities</a:t>
            </a:r>
          </a:p>
          <a:p>
            <a:pPr lvl="1"/>
            <a:r>
              <a:rPr lang="en-GB" sz="1400" dirty="0">
                <a:latin typeface="Arial" charset="0"/>
                <a:ea typeface="Arial" charset="0"/>
                <a:cs typeface="Arial" charset="0"/>
              </a:rPr>
              <a:t>General Support</a:t>
            </a:r>
          </a:p>
          <a:p>
            <a:pPr lvl="1"/>
            <a:r>
              <a:rPr lang="en-GB" sz="1400" dirty="0">
                <a:latin typeface="Arial" charset="0"/>
                <a:ea typeface="Arial" charset="0"/>
                <a:cs typeface="Arial" charset="0"/>
              </a:rPr>
              <a:t>Non College-Related Activities</a:t>
            </a:r>
          </a:p>
          <a:p>
            <a:pPr>
              <a:spcBef>
                <a:spcPts val="800"/>
              </a:spcBef>
              <a:spcAft>
                <a:spcPts val="800"/>
              </a:spcAft>
            </a:pPr>
            <a:r>
              <a:rPr lang="en-GB" sz="1600" dirty="0">
                <a:latin typeface="Arial" charset="0"/>
                <a:ea typeface="Arial" charset="0"/>
                <a:cs typeface="Arial" charset="0"/>
              </a:rPr>
              <a:t>Within each category, you can enter the number of hours spent on each specific activity</a:t>
            </a:r>
          </a:p>
          <a:p>
            <a:pPr>
              <a:spcBef>
                <a:spcPts val="800"/>
              </a:spcBef>
              <a:spcAft>
                <a:spcPts val="800"/>
              </a:spcAft>
            </a:pPr>
            <a:r>
              <a:rPr lang="en-GB" sz="1600" dirty="0">
                <a:latin typeface="Arial" charset="0"/>
                <a:ea typeface="Arial" charset="0"/>
                <a:cs typeface="Arial" charset="0"/>
              </a:rPr>
              <a:t>All values entered must total 24 for each day of your survey week</a:t>
            </a:r>
          </a:p>
          <a:p>
            <a:pPr>
              <a:spcBef>
                <a:spcPts val="800"/>
              </a:spcBef>
              <a:spcAft>
                <a:spcPts val="800"/>
              </a:spcAft>
            </a:pPr>
            <a:r>
              <a:rPr lang="en-GB" sz="1600" dirty="0">
                <a:latin typeface="Arial" charset="0"/>
                <a:ea typeface="Arial" charset="0"/>
                <a:cs typeface="Arial" charset="0"/>
              </a:rPr>
              <a:t>Each value can be a whole number or .5 to represent half hours</a:t>
            </a:r>
          </a:p>
        </p:txBody>
      </p:sp>
      <p:sp>
        <p:nvSpPr>
          <p:cNvPr id="8" name="Title 9"/>
          <p:cNvSpPr>
            <a:spLocks noGrp="1"/>
          </p:cNvSpPr>
          <p:nvPr>
            <p:ph type="title"/>
          </p:nvPr>
        </p:nvSpPr>
        <p:spPr>
          <a:xfrm>
            <a:off x="447040" y="905611"/>
            <a:ext cx="8289336" cy="688940"/>
          </a:xfrm>
          <a:ln>
            <a:noFill/>
          </a:ln>
        </p:spPr>
        <p:txBody>
          <a:bodyPr>
            <a:normAutofit/>
          </a:bodyPr>
          <a:lstStyle/>
          <a:p>
            <a:r>
              <a:rPr lang="en-GB" sz="3800" dirty="0">
                <a:latin typeface="Arial" charset="0"/>
                <a:ea typeface="Arial" charset="0"/>
                <a:cs typeface="Arial" charset="0"/>
              </a:rPr>
              <a:t>How is the survey completed</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0051" y="350685"/>
            <a:ext cx="1202826" cy="316533"/>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90276" y="337018"/>
            <a:ext cx="546100" cy="660400"/>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57156" y="265715"/>
            <a:ext cx="609600" cy="1041400"/>
          </a:xfrm>
          <a:prstGeom prst="rect">
            <a:avLst/>
          </a:prstGeom>
        </p:spPr>
      </p:pic>
    </p:spTree>
    <p:extLst>
      <p:ext uri="{BB962C8B-B14F-4D97-AF65-F5344CB8AC3E}">
        <p14:creationId xmlns:p14="http://schemas.microsoft.com/office/powerpoint/2010/main" val="356790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itle 9"/>
          <p:cNvSpPr>
            <a:spLocks noGrp="1"/>
          </p:cNvSpPr>
          <p:nvPr>
            <p:ph type="title"/>
          </p:nvPr>
        </p:nvSpPr>
        <p:spPr>
          <a:xfrm>
            <a:off x="447040" y="905611"/>
            <a:ext cx="7338807" cy="688940"/>
          </a:xfrm>
          <a:ln>
            <a:noFill/>
          </a:ln>
        </p:spPr>
        <p:txBody>
          <a:bodyPr>
            <a:normAutofit/>
          </a:bodyPr>
          <a:lstStyle/>
          <a:p>
            <a:r>
              <a:rPr lang="en-US" sz="3800" dirty="0">
                <a:latin typeface="Arial" charset="0"/>
                <a:ea typeface="Arial" charset="0"/>
                <a:cs typeface="Arial" charset="0"/>
              </a:rPr>
              <a:t>Survey Tool – </a:t>
            </a:r>
            <a:r>
              <a:rPr lang="en-US" sz="3800" dirty="0" err="1">
                <a:latin typeface="Arial" charset="0"/>
                <a:ea typeface="Arial" charset="0"/>
                <a:cs typeface="Arial" charset="0"/>
              </a:rPr>
              <a:t>Qualtrics</a:t>
            </a:r>
            <a:endParaRPr lang="en-US" sz="3800" dirty="0">
              <a:latin typeface="Arial" charset="0"/>
              <a:ea typeface="Arial" charset="0"/>
              <a:cs typeface="Arial" charset="0"/>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0051" y="350685"/>
            <a:ext cx="1202826" cy="316533"/>
          </a:xfrm>
          <a:prstGeom prst="rect">
            <a:avLst/>
          </a:prstGeom>
        </p:spPr>
      </p:pic>
      <p:pic>
        <p:nvPicPr>
          <p:cNvPr id="9" name="Picture 8"/>
          <p:cNvPicPr>
            <a:picLocks noChangeAspect="1"/>
          </p:cNvPicPr>
          <p:nvPr/>
        </p:nvPicPr>
        <p:blipFill rotWithShape="1">
          <a:blip r:embed="rId5"/>
          <a:srcRect t="13756"/>
          <a:stretch/>
        </p:blipFill>
        <p:spPr>
          <a:xfrm>
            <a:off x="1438093" y="1832944"/>
            <a:ext cx="6267814" cy="4098555"/>
          </a:xfrm>
          <a:prstGeom prst="rect">
            <a:avLst/>
          </a:prstGeom>
        </p:spPr>
      </p:pic>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051098" y="247261"/>
            <a:ext cx="609600" cy="1079500"/>
          </a:xfrm>
          <a:prstGeom prst="rect">
            <a:avLst/>
          </a:prstGeom>
        </p:spPr>
      </p:pic>
      <p:pic>
        <p:nvPicPr>
          <p:cNvPr id="14" name="Picture 1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061947" y="275679"/>
            <a:ext cx="723900" cy="647700"/>
          </a:xfrm>
          <a:prstGeom prst="rect">
            <a:avLst/>
          </a:prstGeom>
        </p:spPr>
      </p:pic>
    </p:spTree>
    <p:extLst>
      <p:ext uri="{BB962C8B-B14F-4D97-AF65-F5344CB8AC3E}">
        <p14:creationId xmlns:p14="http://schemas.microsoft.com/office/powerpoint/2010/main" val="3748076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Content Placeholder 2"/>
          <p:cNvSpPr>
            <a:spLocks noGrp="1"/>
          </p:cNvSpPr>
          <p:nvPr>
            <p:ph idx="1"/>
          </p:nvPr>
        </p:nvSpPr>
        <p:spPr>
          <a:xfrm>
            <a:off x="570051" y="1846758"/>
            <a:ext cx="7338807" cy="4414565"/>
          </a:xfrm>
        </p:spPr>
        <p:txBody>
          <a:bodyPr>
            <a:normAutofit/>
          </a:bodyPr>
          <a:lstStyle/>
          <a:p>
            <a:pPr>
              <a:spcAft>
                <a:spcPts val="1200"/>
              </a:spcAft>
            </a:pPr>
            <a:r>
              <a:rPr lang="en-GB" sz="1600" dirty="0">
                <a:latin typeface="Arial" charset="0"/>
                <a:ea typeface="Arial" charset="0"/>
                <a:cs typeface="Arial" charset="0"/>
              </a:rPr>
              <a:t>On-line guidance on how to complete the survey</a:t>
            </a:r>
          </a:p>
          <a:p>
            <a:pPr>
              <a:spcAft>
                <a:spcPts val="1200"/>
              </a:spcAft>
            </a:pPr>
            <a:r>
              <a:rPr lang="en-GB" sz="1600" dirty="0">
                <a:latin typeface="Arial" charset="0"/>
                <a:ea typeface="Arial" charset="0"/>
                <a:cs typeface="Arial" charset="0"/>
              </a:rPr>
              <a:t>FAQs and instructions on how to allocate your time to the listed activities</a:t>
            </a:r>
          </a:p>
          <a:p>
            <a:pPr>
              <a:spcAft>
                <a:spcPts val="1200"/>
              </a:spcAft>
            </a:pPr>
            <a:r>
              <a:rPr lang="en-GB" sz="1600" dirty="0">
                <a:latin typeface="Arial" charset="0"/>
                <a:ea typeface="Arial" charset="0"/>
                <a:cs typeface="Arial" charset="0"/>
              </a:rPr>
              <a:t>Email address for queries: </a:t>
            </a:r>
            <a:r>
              <a:rPr lang="en-GB" sz="1600" dirty="0">
                <a:latin typeface="Arial" charset="0"/>
                <a:ea typeface="Arial" charset="0"/>
                <a:cs typeface="Arial" charset="0"/>
                <a:hlinkClick r:id="rId4"/>
              </a:rPr>
              <a:t>TOAST@imperial.ac.uk</a:t>
            </a:r>
            <a:endParaRPr lang="en-GB" sz="1600" dirty="0">
              <a:latin typeface="Arial" charset="0"/>
              <a:ea typeface="Arial" charset="0"/>
              <a:cs typeface="Arial" charset="0"/>
            </a:endParaRPr>
          </a:p>
          <a:p>
            <a:pPr>
              <a:spcAft>
                <a:spcPts val="1200"/>
              </a:spcAft>
            </a:pPr>
            <a:r>
              <a:rPr lang="en-GB" sz="1600" dirty="0">
                <a:latin typeface="Arial" charset="0"/>
                <a:ea typeface="Arial" charset="0"/>
                <a:cs typeface="Arial" charset="0"/>
              </a:rPr>
              <a:t>Website for further information: </a:t>
            </a:r>
            <a:r>
              <a:rPr lang="en-GB" sz="1600" dirty="0">
                <a:latin typeface="Arial" charset="0"/>
                <a:ea typeface="Arial" charset="0"/>
                <a:cs typeface="Arial" charset="0"/>
                <a:hlinkClick r:id="rId5"/>
              </a:rPr>
              <a:t>www.imperial.ac.uk/TOAST</a:t>
            </a:r>
            <a:endParaRPr lang="en-GB" sz="1600" dirty="0">
              <a:latin typeface="Arial" charset="0"/>
              <a:ea typeface="Arial" charset="0"/>
              <a:cs typeface="Arial" charset="0"/>
            </a:endParaRPr>
          </a:p>
          <a:p>
            <a:pPr>
              <a:spcAft>
                <a:spcPts val="1200"/>
              </a:spcAft>
            </a:pPr>
            <a:endParaRPr lang="en-US" sz="2400" dirty="0">
              <a:latin typeface="Arial" charset="0"/>
              <a:ea typeface="Arial" charset="0"/>
              <a:cs typeface="Arial" charset="0"/>
            </a:endParaRPr>
          </a:p>
        </p:txBody>
      </p:sp>
      <p:sp>
        <p:nvSpPr>
          <p:cNvPr id="8" name="Title 9"/>
          <p:cNvSpPr>
            <a:spLocks noGrp="1"/>
          </p:cNvSpPr>
          <p:nvPr>
            <p:ph type="title"/>
          </p:nvPr>
        </p:nvSpPr>
        <p:spPr>
          <a:xfrm>
            <a:off x="447040" y="905611"/>
            <a:ext cx="7338807" cy="688940"/>
          </a:xfrm>
          <a:ln>
            <a:noFill/>
          </a:ln>
        </p:spPr>
        <p:txBody>
          <a:bodyPr>
            <a:normAutofit/>
          </a:bodyPr>
          <a:lstStyle/>
          <a:p>
            <a:r>
              <a:rPr lang="en-GB" sz="3800" dirty="0">
                <a:latin typeface="Arial" charset="0"/>
                <a:ea typeface="Arial" charset="0"/>
                <a:cs typeface="Arial" charset="0"/>
              </a:rPr>
              <a:t>How the process is supported</a:t>
            </a:r>
          </a:p>
        </p:txBody>
      </p:sp>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0051" y="350685"/>
            <a:ext cx="1202826" cy="316533"/>
          </a:xfrm>
          <a:prstGeom prst="rect">
            <a:avLst/>
          </a:prstGeom>
        </p:spPr>
      </p:pic>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508501" y="350685"/>
            <a:ext cx="1193800" cy="1193800"/>
          </a:xfrm>
          <a:prstGeom prst="rect">
            <a:avLst/>
          </a:prstGeom>
        </p:spPr>
      </p:pic>
    </p:spTree>
    <p:extLst>
      <p:ext uri="{BB962C8B-B14F-4D97-AF65-F5344CB8AC3E}">
        <p14:creationId xmlns:p14="http://schemas.microsoft.com/office/powerpoint/2010/main" val="3438273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Content Placeholder 2"/>
          <p:cNvSpPr>
            <a:spLocks noGrp="1"/>
          </p:cNvSpPr>
          <p:nvPr>
            <p:ph idx="1"/>
          </p:nvPr>
        </p:nvSpPr>
        <p:spPr>
          <a:xfrm>
            <a:off x="570051" y="1846759"/>
            <a:ext cx="7338807" cy="3955525"/>
          </a:xfrm>
        </p:spPr>
        <p:txBody>
          <a:bodyPr>
            <a:normAutofit lnSpcReduction="10000"/>
          </a:bodyPr>
          <a:lstStyle/>
          <a:p>
            <a:pPr>
              <a:spcBef>
                <a:spcPts val="0"/>
              </a:spcBef>
              <a:spcAft>
                <a:spcPts val="500"/>
              </a:spcAft>
            </a:pPr>
            <a:r>
              <a:rPr lang="en-GB" sz="1700" dirty="0">
                <a:latin typeface="Arial" charset="0"/>
                <a:ea typeface="Arial" charset="0"/>
                <a:cs typeface="Arial" charset="0"/>
              </a:rPr>
              <a:t>We, as all universities, report to OfS and UKRI the costs of teaching, research and other activities, split into public and non-publically funded activities</a:t>
            </a:r>
          </a:p>
          <a:p>
            <a:pPr lvl="1">
              <a:spcAft>
                <a:spcPts val="1200"/>
              </a:spcAft>
            </a:pPr>
            <a:r>
              <a:rPr lang="en-GB" sz="1700" dirty="0">
                <a:latin typeface="Arial" charset="0"/>
                <a:ea typeface="Arial" charset="0"/>
                <a:cs typeface="Arial" charset="0"/>
              </a:rPr>
              <a:t>TOAST informs the College allocation of academic staff costs</a:t>
            </a:r>
          </a:p>
          <a:p>
            <a:pPr>
              <a:spcAft>
                <a:spcPts val="1200"/>
              </a:spcAft>
            </a:pPr>
            <a:r>
              <a:rPr lang="en-GB" sz="1700" dirty="0">
                <a:latin typeface="Arial" charset="0"/>
                <a:ea typeface="Arial" charset="0"/>
                <a:cs typeface="Arial" charset="0"/>
              </a:rPr>
              <a:t>Aspects of the time allocations will impact upon the indirect rate used on research proposals, although the return should be an accurate reflection of how time is spent across all activity categories</a:t>
            </a:r>
          </a:p>
          <a:p>
            <a:pPr>
              <a:spcAft>
                <a:spcPts val="1200"/>
              </a:spcAft>
            </a:pPr>
            <a:r>
              <a:rPr lang="en-GB" sz="1700" dirty="0">
                <a:latin typeface="Arial" charset="0"/>
                <a:ea typeface="Arial" charset="0"/>
                <a:cs typeface="Arial" charset="0"/>
              </a:rPr>
              <a:t>Your returns are anonymous, results will not be used for performance management</a:t>
            </a:r>
          </a:p>
          <a:p>
            <a:pPr>
              <a:spcAft>
                <a:spcPts val="1200"/>
              </a:spcAft>
            </a:pPr>
            <a:r>
              <a:rPr lang="en-GB" sz="1700" dirty="0">
                <a:latin typeface="Arial" charset="0"/>
                <a:ea typeface="Arial" charset="0"/>
                <a:cs typeface="Arial" charset="0"/>
              </a:rPr>
              <a:t>Government only accepts if the data is statistically robust, therefore, it is critical that all academics participate</a:t>
            </a:r>
          </a:p>
          <a:p>
            <a:pPr>
              <a:spcAft>
                <a:spcPts val="1200"/>
              </a:spcAft>
            </a:pPr>
            <a:r>
              <a:rPr lang="en-GB" sz="1700" dirty="0">
                <a:latin typeface="Arial" charset="0"/>
                <a:ea typeface="Arial" charset="0"/>
                <a:cs typeface="Arial" charset="0"/>
              </a:rPr>
              <a:t>A high response rate is vital (as near to 100% as possible)</a:t>
            </a:r>
          </a:p>
        </p:txBody>
      </p:sp>
      <p:sp>
        <p:nvSpPr>
          <p:cNvPr id="8" name="Title 9"/>
          <p:cNvSpPr>
            <a:spLocks noGrp="1"/>
          </p:cNvSpPr>
          <p:nvPr>
            <p:ph type="title"/>
          </p:nvPr>
        </p:nvSpPr>
        <p:spPr>
          <a:xfrm>
            <a:off x="447039" y="905611"/>
            <a:ext cx="8256385" cy="688940"/>
          </a:xfrm>
          <a:ln>
            <a:noFill/>
          </a:ln>
        </p:spPr>
        <p:txBody>
          <a:bodyPr>
            <a:noAutofit/>
          </a:bodyPr>
          <a:lstStyle/>
          <a:p>
            <a:r>
              <a:rPr lang="en-GB" sz="3800" dirty="0">
                <a:latin typeface="Arial" charset="0"/>
                <a:ea typeface="Arial" charset="0"/>
                <a:cs typeface="Arial" charset="0"/>
              </a:rPr>
              <a:t>How the College uses the information</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0051" y="350685"/>
            <a:ext cx="1202826" cy="316533"/>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73702" y="245211"/>
            <a:ext cx="546100" cy="660400"/>
          </a:xfrm>
          <a:prstGeom prst="rect">
            <a:avLst/>
          </a:prstGeom>
        </p:spPr>
      </p:pic>
    </p:spTree>
    <p:extLst>
      <p:ext uri="{BB962C8B-B14F-4D97-AF65-F5344CB8AC3E}">
        <p14:creationId xmlns:p14="http://schemas.microsoft.com/office/powerpoint/2010/main" val="4221527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176</TotalTime>
  <Words>544</Words>
  <Application>Microsoft Office PowerPoint</Application>
  <PresentationFormat>On-screen Show (4:3)</PresentationFormat>
  <Paragraphs>59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Purpose of Presentation</vt:lpstr>
      <vt:lpstr>Background to TOAST</vt:lpstr>
      <vt:lpstr>Who will be involved?</vt:lpstr>
      <vt:lpstr>Involvement of surveyed staff</vt:lpstr>
      <vt:lpstr>How is the survey completed</vt:lpstr>
      <vt:lpstr>Survey Tool – Qualtrics</vt:lpstr>
      <vt:lpstr>How the process is supported</vt:lpstr>
      <vt:lpstr>How the College uses the information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 Lovegrove</dc:creator>
  <cp:lastModifiedBy>Lovegrove, Louise E</cp:lastModifiedBy>
  <cp:revision>26</cp:revision>
  <cp:lastPrinted>2017-08-11T11:28:54Z</cp:lastPrinted>
  <dcterms:created xsi:type="dcterms:W3CDTF">2017-08-09T16:24:12Z</dcterms:created>
  <dcterms:modified xsi:type="dcterms:W3CDTF">2021-06-11T13:17:56Z</dcterms:modified>
</cp:coreProperties>
</file>