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handoutMasterIdLst>
    <p:handoutMasterId r:id="rId23"/>
  </p:handoutMasterIdLst>
  <p:sldIdLst>
    <p:sldId id="256" r:id="rId2"/>
    <p:sldId id="258" r:id="rId3"/>
    <p:sldId id="266" r:id="rId4"/>
    <p:sldId id="270" r:id="rId5"/>
    <p:sldId id="279" r:id="rId6"/>
    <p:sldId id="268" r:id="rId7"/>
    <p:sldId id="272" r:id="rId8"/>
    <p:sldId id="277" r:id="rId9"/>
    <p:sldId id="274" r:id="rId10"/>
    <p:sldId id="280" r:id="rId11"/>
    <p:sldId id="273" r:id="rId12"/>
    <p:sldId id="278" r:id="rId13"/>
    <p:sldId id="269" r:id="rId14"/>
    <p:sldId id="271" r:id="rId15"/>
    <p:sldId id="276" r:id="rId16"/>
    <p:sldId id="281" r:id="rId17"/>
    <p:sldId id="282" r:id="rId18"/>
    <p:sldId id="283" r:id="rId19"/>
    <p:sldId id="284" r:id="rId20"/>
    <p:sldId id="285" r:id="rId21"/>
  </p:sldIdLst>
  <p:sldSz cx="9144000" cy="5143500" type="screen16x9"/>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115BC93-FA80-488B-92C7-7F4866504888}">
          <p14:sldIdLst>
            <p14:sldId id="256"/>
            <p14:sldId id="258"/>
            <p14:sldId id="266"/>
            <p14:sldId id="270"/>
            <p14:sldId id="279"/>
            <p14:sldId id="268"/>
            <p14:sldId id="272"/>
            <p14:sldId id="277"/>
          </p14:sldIdLst>
        </p14:section>
        <p14:section name="Untitled Section" id="{9519833B-2589-4F96-8050-BD19E2B69779}">
          <p14:sldIdLst>
            <p14:sldId id="274"/>
            <p14:sldId id="280"/>
            <p14:sldId id="273"/>
            <p14:sldId id="278"/>
            <p14:sldId id="269"/>
            <p14:sldId id="271"/>
            <p14:sldId id="276"/>
            <p14:sldId id="281"/>
            <p14:sldId id="282"/>
            <p14:sldId id="283"/>
            <p14:sldId id="284"/>
            <p14:sldId id="28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0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9D9D"/>
    <a:srgbClr val="003E74"/>
    <a:srgbClr val="0085CA"/>
    <a:srgbClr val="00254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08" y="1170"/>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52" d="100"/>
          <a:sy n="52" d="100"/>
        </p:scale>
        <p:origin x="2748" y="7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E37932-598A-4074-A58A-575B5A8BA84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3437A68-834A-4287-8BAD-2E9EFDABDD29}">
      <dgm:prSet phldrT="[Text]"/>
      <dgm:spPr/>
      <dgm:t>
        <a:bodyPr/>
        <a:lstStyle/>
        <a:p>
          <a:r>
            <a:rPr lang="en-US" dirty="0" smtClean="0"/>
            <a:t>Core</a:t>
          </a:r>
        </a:p>
        <a:p>
          <a:r>
            <a:rPr lang="en-US" dirty="0" smtClean="0"/>
            <a:t>Compulsory</a:t>
          </a:r>
          <a:endParaRPr lang="en-US" dirty="0"/>
        </a:p>
      </dgm:t>
    </dgm:pt>
    <dgm:pt modelId="{67A8C7F9-63E4-4FB0-A504-C10005CC3B05}" type="parTrans" cxnId="{77E23B86-2F31-41F0-9E6F-A92C3518942F}">
      <dgm:prSet/>
      <dgm:spPr/>
      <dgm:t>
        <a:bodyPr/>
        <a:lstStyle/>
        <a:p>
          <a:endParaRPr lang="en-US"/>
        </a:p>
      </dgm:t>
    </dgm:pt>
    <dgm:pt modelId="{C1576735-D56C-4937-849F-6759DEF2B566}" type="sibTrans" cxnId="{77E23B86-2F31-41F0-9E6F-A92C3518942F}">
      <dgm:prSet/>
      <dgm:spPr/>
      <dgm:t>
        <a:bodyPr/>
        <a:lstStyle/>
        <a:p>
          <a:endParaRPr lang="en-US"/>
        </a:p>
      </dgm:t>
    </dgm:pt>
    <dgm:pt modelId="{19764F12-4CA7-43F4-8FC3-37F23509B60D}">
      <dgm:prSet phldrT="[Text]"/>
      <dgm:spPr/>
      <dgm:t>
        <a:bodyPr/>
        <a:lstStyle/>
        <a:p>
          <a:r>
            <a:rPr lang="en-US" dirty="0" smtClean="0"/>
            <a:t>Option</a:t>
          </a:r>
        </a:p>
        <a:p>
          <a:r>
            <a:rPr lang="en-US" dirty="0" smtClean="0"/>
            <a:t>Subject based choice</a:t>
          </a:r>
          <a:endParaRPr lang="en-US" dirty="0"/>
        </a:p>
      </dgm:t>
    </dgm:pt>
    <dgm:pt modelId="{BBD1BF81-520B-4AB5-8DA5-90F134C20983}" type="parTrans" cxnId="{7671076A-1C46-4CCD-BE62-8EA5DEB70251}">
      <dgm:prSet/>
      <dgm:spPr/>
      <dgm:t>
        <a:bodyPr/>
        <a:lstStyle/>
        <a:p>
          <a:endParaRPr lang="en-US"/>
        </a:p>
      </dgm:t>
    </dgm:pt>
    <dgm:pt modelId="{83863CCE-70CE-46F6-8BB4-DF50C564B46F}" type="sibTrans" cxnId="{7671076A-1C46-4CCD-BE62-8EA5DEB70251}">
      <dgm:prSet/>
      <dgm:spPr/>
      <dgm:t>
        <a:bodyPr/>
        <a:lstStyle/>
        <a:p>
          <a:endParaRPr lang="en-US"/>
        </a:p>
      </dgm:t>
    </dgm:pt>
    <dgm:pt modelId="{BB68E1E7-83BE-4BF7-9F40-61324CB4D7DF}">
      <dgm:prSet phldrT="[Text]"/>
      <dgm:spPr/>
      <dgm:t>
        <a:bodyPr/>
        <a:lstStyle/>
        <a:p>
          <a:r>
            <a:rPr lang="en-US" dirty="0" smtClean="0"/>
            <a:t>Elective</a:t>
          </a:r>
        </a:p>
        <a:p>
          <a:r>
            <a:rPr lang="en-US" dirty="0" smtClean="0"/>
            <a:t>e.g. Horizons/BPES</a:t>
          </a:r>
          <a:endParaRPr lang="en-US" dirty="0"/>
        </a:p>
      </dgm:t>
    </dgm:pt>
    <dgm:pt modelId="{ED470CBE-F0E4-4051-9272-140672A72EF6}" type="parTrans" cxnId="{76CBF460-896A-4923-8030-33BBE8D70BEB}">
      <dgm:prSet/>
      <dgm:spPr/>
      <dgm:t>
        <a:bodyPr/>
        <a:lstStyle/>
        <a:p>
          <a:endParaRPr lang="en-US"/>
        </a:p>
      </dgm:t>
    </dgm:pt>
    <dgm:pt modelId="{8B533BC2-79AD-484D-BF08-3C9158831CD5}" type="sibTrans" cxnId="{76CBF460-896A-4923-8030-33BBE8D70BEB}">
      <dgm:prSet/>
      <dgm:spPr/>
      <dgm:t>
        <a:bodyPr/>
        <a:lstStyle/>
        <a:p>
          <a:endParaRPr lang="en-US"/>
        </a:p>
      </dgm:t>
    </dgm:pt>
    <dgm:pt modelId="{DCBE9973-2864-4263-98CF-FA71471DD048}" type="pres">
      <dgm:prSet presAssocID="{B8E37932-598A-4074-A58A-575B5A8BA84A}" presName="diagram" presStyleCnt="0">
        <dgm:presLayoutVars>
          <dgm:dir/>
          <dgm:resizeHandles val="exact"/>
        </dgm:presLayoutVars>
      </dgm:prSet>
      <dgm:spPr/>
      <dgm:t>
        <a:bodyPr/>
        <a:lstStyle/>
        <a:p>
          <a:endParaRPr lang="en-US"/>
        </a:p>
      </dgm:t>
    </dgm:pt>
    <dgm:pt modelId="{0A64FE63-FF4C-4E51-B1EE-02FE9F2C206E}" type="pres">
      <dgm:prSet presAssocID="{33437A68-834A-4287-8BAD-2E9EFDABDD29}" presName="node" presStyleLbl="node1" presStyleIdx="0" presStyleCnt="3">
        <dgm:presLayoutVars>
          <dgm:bulletEnabled val="1"/>
        </dgm:presLayoutVars>
      </dgm:prSet>
      <dgm:spPr/>
      <dgm:t>
        <a:bodyPr/>
        <a:lstStyle/>
        <a:p>
          <a:endParaRPr lang="en-US"/>
        </a:p>
      </dgm:t>
    </dgm:pt>
    <dgm:pt modelId="{73668659-478B-420E-9AFA-EF128351B24B}" type="pres">
      <dgm:prSet presAssocID="{C1576735-D56C-4937-849F-6759DEF2B566}" presName="sibTrans" presStyleCnt="0"/>
      <dgm:spPr/>
    </dgm:pt>
    <dgm:pt modelId="{813031A5-138C-4818-BD47-9439A4D02EE7}" type="pres">
      <dgm:prSet presAssocID="{19764F12-4CA7-43F4-8FC3-37F23509B60D}" presName="node" presStyleLbl="node1" presStyleIdx="1" presStyleCnt="3">
        <dgm:presLayoutVars>
          <dgm:bulletEnabled val="1"/>
        </dgm:presLayoutVars>
      </dgm:prSet>
      <dgm:spPr/>
      <dgm:t>
        <a:bodyPr/>
        <a:lstStyle/>
        <a:p>
          <a:endParaRPr lang="en-US"/>
        </a:p>
      </dgm:t>
    </dgm:pt>
    <dgm:pt modelId="{2FE55632-203D-490B-A7A8-32B9A4708BA2}" type="pres">
      <dgm:prSet presAssocID="{83863CCE-70CE-46F6-8BB4-DF50C564B46F}" presName="sibTrans" presStyleCnt="0"/>
      <dgm:spPr/>
    </dgm:pt>
    <dgm:pt modelId="{A53A5F3C-9AB4-49DA-B65E-5D41FCC01896}" type="pres">
      <dgm:prSet presAssocID="{BB68E1E7-83BE-4BF7-9F40-61324CB4D7DF}" presName="node" presStyleLbl="node1" presStyleIdx="2" presStyleCnt="3">
        <dgm:presLayoutVars>
          <dgm:bulletEnabled val="1"/>
        </dgm:presLayoutVars>
      </dgm:prSet>
      <dgm:spPr/>
      <dgm:t>
        <a:bodyPr/>
        <a:lstStyle/>
        <a:p>
          <a:endParaRPr lang="en-US"/>
        </a:p>
      </dgm:t>
    </dgm:pt>
  </dgm:ptLst>
  <dgm:cxnLst>
    <dgm:cxn modelId="{76CBF460-896A-4923-8030-33BBE8D70BEB}" srcId="{B8E37932-598A-4074-A58A-575B5A8BA84A}" destId="{BB68E1E7-83BE-4BF7-9F40-61324CB4D7DF}" srcOrd="2" destOrd="0" parTransId="{ED470CBE-F0E4-4051-9272-140672A72EF6}" sibTransId="{8B533BC2-79AD-484D-BF08-3C9158831CD5}"/>
    <dgm:cxn modelId="{6C355489-7FEC-4A00-A57D-BBF5705183F7}" type="presOf" srcId="{B8E37932-598A-4074-A58A-575B5A8BA84A}" destId="{DCBE9973-2864-4263-98CF-FA71471DD048}" srcOrd="0" destOrd="0" presId="urn:microsoft.com/office/officeart/2005/8/layout/default"/>
    <dgm:cxn modelId="{7671076A-1C46-4CCD-BE62-8EA5DEB70251}" srcId="{B8E37932-598A-4074-A58A-575B5A8BA84A}" destId="{19764F12-4CA7-43F4-8FC3-37F23509B60D}" srcOrd="1" destOrd="0" parTransId="{BBD1BF81-520B-4AB5-8DA5-90F134C20983}" sibTransId="{83863CCE-70CE-46F6-8BB4-DF50C564B46F}"/>
    <dgm:cxn modelId="{77E23B86-2F31-41F0-9E6F-A92C3518942F}" srcId="{B8E37932-598A-4074-A58A-575B5A8BA84A}" destId="{33437A68-834A-4287-8BAD-2E9EFDABDD29}" srcOrd="0" destOrd="0" parTransId="{67A8C7F9-63E4-4FB0-A504-C10005CC3B05}" sibTransId="{C1576735-D56C-4937-849F-6759DEF2B566}"/>
    <dgm:cxn modelId="{64D1F6E0-085C-43D4-A503-6D4D382ED579}" type="presOf" srcId="{BB68E1E7-83BE-4BF7-9F40-61324CB4D7DF}" destId="{A53A5F3C-9AB4-49DA-B65E-5D41FCC01896}" srcOrd="0" destOrd="0" presId="urn:microsoft.com/office/officeart/2005/8/layout/default"/>
    <dgm:cxn modelId="{F3FCA367-9FF0-4DF8-BA27-62294EA3A13F}" type="presOf" srcId="{19764F12-4CA7-43F4-8FC3-37F23509B60D}" destId="{813031A5-138C-4818-BD47-9439A4D02EE7}" srcOrd="0" destOrd="0" presId="urn:microsoft.com/office/officeart/2005/8/layout/default"/>
    <dgm:cxn modelId="{7A8D978A-4607-489F-81A7-0C8AFDF17D55}" type="presOf" srcId="{33437A68-834A-4287-8BAD-2E9EFDABDD29}" destId="{0A64FE63-FF4C-4E51-B1EE-02FE9F2C206E}" srcOrd="0" destOrd="0" presId="urn:microsoft.com/office/officeart/2005/8/layout/default"/>
    <dgm:cxn modelId="{26C8DE18-CA56-4DB9-A950-91DAA4D8AA84}" type="presParOf" srcId="{DCBE9973-2864-4263-98CF-FA71471DD048}" destId="{0A64FE63-FF4C-4E51-B1EE-02FE9F2C206E}" srcOrd="0" destOrd="0" presId="urn:microsoft.com/office/officeart/2005/8/layout/default"/>
    <dgm:cxn modelId="{3A91B019-3E23-4B1C-B272-B0F5204F6DC4}" type="presParOf" srcId="{DCBE9973-2864-4263-98CF-FA71471DD048}" destId="{73668659-478B-420E-9AFA-EF128351B24B}" srcOrd="1" destOrd="0" presId="urn:microsoft.com/office/officeart/2005/8/layout/default"/>
    <dgm:cxn modelId="{32B9A1BC-C5EB-4CF3-8E1A-22CC3DEC2232}" type="presParOf" srcId="{DCBE9973-2864-4263-98CF-FA71471DD048}" destId="{813031A5-138C-4818-BD47-9439A4D02EE7}" srcOrd="2" destOrd="0" presId="urn:microsoft.com/office/officeart/2005/8/layout/default"/>
    <dgm:cxn modelId="{91C267C8-EFAD-4B9A-A2CA-70EE86CD3671}" type="presParOf" srcId="{DCBE9973-2864-4263-98CF-FA71471DD048}" destId="{2FE55632-203D-490B-A7A8-32B9A4708BA2}" srcOrd="3" destOrd="0" presId="urn:microsoft.com/office/officeart/2005/8/layout/default"/>
    <dgm:cxn modelId="{237D460D-0547-4127-A85C-3760C7435350}" type="presParOf" srcId="{DCBE9973-2864-4263-98CF-FA71471DD048}" destId="{A53A5F3C-9AB4-49DA-B65E-5D41FCC01896}" srcOrd="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64FE63-FF4C-4E51-B1EE-02FE9F2C206E}">
      <dsp:nvSpPr>
        <dsp:cNvPr id="0" name=""/>
        <dsp:cNvSpPr/>
      </dsp:nvSpPr>
      <dsp:spPr>
        <a:xfrm>
          <a:off x="0" y="534987"/>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Core</a:t>
          </a:r>
        </a:p>
        <a:p>
          <a:pPr lvl="0" algn="ctr" defTabSz="1200150">
            <a:lnSpc>
              <a:spcPct val="90000"/>
            </a:lnSpc>
            <a:spcBef>
              <a:spcPct val="0"/>
            </a:spcBef>
            <a:spcAft>
              <a:spcPct val="35000"/>
            </a:spcAft>
          </a:pPr>
          <a:r>
            <a:rPr lang="en-US" sz="2700" kern="1200" dirty="0" smtClean="0"/>
            <a:t>Compulsory</a:t>
          </a:r>
          <a:endParaRPr lang="en-US" sz="2700" kern="1200" dirty="0"/>
        </a:p>
      </dsp:txBody>
      <dsp:txXfrm>
        <a:off x="0" y="534987"/>
        <a:ext cx="2571749" cy="1543050"/>
      </dsp:txXfrm>
    </dsp:sp>
    <dsp:sp modelId="{813031A5-138C-4818-BD47-9439A4D02EE7}">
      <dsp:nvSpPr>
        <dsp:cNvPr id="0" name=""/>
        <dsp:cNvSpPr/>
      </dsp:nvSpPr>
      <dsp:spPr>
        <a:xfrm>
          <a:off x="2828925" y="534987"/>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Option</a:t>
          </a:r>
        </a:p>
        <a:p>
          <a:pPr lvl="0" algn="ctr" defTabSz="1200150">
            <a:lnSpc>
              <a:spcPct val="90000"/>
            </a:lnSpc>
            <a:spcBef>
              <a:spcPct val="0"/>
            </a:spcBef>
            <a:spcAft>
              <a:spcPct val="35000"/>
            </a:spcAft>
          </a:pPr>
          <a:r>
            <a:rPr lang="en-US" sz="2700" kern="1200" dirty="0" smtClean="0"/>
            <a:t>Subject based choice</a:t>
          </a:r>
          <a:endParaRPr lang="en-US" sz="2700" kern="1200" dirty="0"/>
        </a:p>
      </dsp:txBody>
      <dsp:txXfrm>
        <a:off x="2828925" y="534987"/>
        <a:ext cx="2571749" cy="1543050"/>
      </dsp:txXfrm>
    </dsp:sp>
    <dsp:sp modelId="{A53A5F3C-9AB4-49DA-B65E-5D41FCC01896}">
      <dsp:nvSpPr>
        <dsp:cNvPr id="0" name=""/>
        <dsp:cNvSpPr/>
      </dsp:nvSpPr>
      <dsp:spPr>
        <a:xfrm>
          <a:off x="5657849" y="534987"/>
          <a:ext cx="2571749" cy="15430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700" kern="1200" dirty="0" smtClean="0"/>
            <a:t>Elective</a:t>
          </a:r>
        </a:p>
        <a:p>
          <a:pPr lvl="0" algn="ctr" defTabSz="1200150">
            <a:lnSpc>
              <a:spcPct val="90000"/>
            </a:lnSpc>
            <a:spcBef>
              <a:spcPct val="0"/>
            </a:spcBef>
            <a:spcAft>
              <a:spcPct val="35000"/>
            </a:spcAft>
          </a:pPr>
          <a:r>
            <a:rPr lang="en-US" sz="2700" kern="1200" dirty="0" smtClean="0"/>
            <a:t>e.g. Horizons/BPES</a:t>
          </a:r>
          <a:endParaRPr lang="en-US" sz="2700" kern="1200" dirty="0"/>
        </a:p>
      </dsp:txBody>
      <dsp:txXfrm>
        <a:off x="5657849" y="534987"/>
        <a:ext cx="2571749" cy="15430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r>
              <a:rPr lang="en-US" b="1" dirty="0" smtClean="0">
                <a:solidFill>
                  <a:srgbClr val="003E74"/>
                </a:solidFill>
              </a:rPr>
              <a:t>Name of presentation</a:t>
            </a:r>
            <a:endParaRPr lang="en-US" b="1" dirty="0">
              <a:solidFill>
                <a:srgbClr val="003E74"/>
              </a:solidFill>
            </a:endParaRPr>
          </a:p>
        </p:txBody>
      </p:sp>
      <p:sp>
        <p:nvSpPr>
          <p:cNvPr id="3" name="Date Placeholder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66B0EE2D-335A-3546-9D75-E17F32E16FE9}" type="datetime3">
              <a:rPr lang="en-GB" smtClean="0">
                <a:solidFill>
                  <a:srgbClr val="003E74"/>
                </a:solidFill>
              </a:rPr>
              <a:t>27 March, 2018</a:t>
            </a:fld>
            <a:endParaRPr lang="en-US" dirty="0">
              <a:solidFill>
                <a:srgbClr val="003E74"/>
              </a:solidFill>
            </a:endParaRPr>
          </a:p>
        </p:txBody>
      </p:sp>
    </p:spTree>
    <p:extLst>
      <p:ext uri="{BB962C8B-B14F-4D97-AF65-F5344CB8AC3E}">
        <p14:creationId xmlns:p14="http://schemas.microsoft.com/office/powerpoint/2010/main" val="3306949037"/>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b="1">
                <a:solidFill>
                  <a:srgbClr val="003E74"/>
                </a:solidFill>
              </a:defRPr>
            </a:lvl1pPr>
          </a:lstStyle>
          <a:p>
            <a:r>
              <a:rPr lang="en-US" dirty="0" smtClean="0"/>
              <a:t>Name of presentation</a:t>
            </a:r>
            <a:endParaRPr lang="en-US" dirty="0"/>
          </a:p>
        </p:txBody>
      </p:sp>
      <p:sp>
        <p:nvSpPr>
          <p:cNvPr id="3" name="Date Placeholder 2"/>
          <p:cNvSpPr>
            <a:spLocks noGrp="1"/>
          </p:cNvSpPr>
          <p:nvPr>
            <p:ph type="dt" idx="1"/>
          </p:nvPr>
        </p:nvSpPr>
        <p:spPr>
          <a:xfrm>
            <a:off x="3777607" y="0"/>
            <a:ext cx="2889938" cy="496411"/>
          </a:xfrm>
          <a:prstGeom prst="rect">
            <a:avLst/>
          </a:prstGeom>
        </p:spPr>
        <p:txBody>
          <a:bodyPr vert="horz" lIns="91440" tIns="45720" rIns="91440" bIns="45720" rtlCol="0"/>
          <a:lstStyle>
            <a:lvl1pPr algn="r">
              <a:defRPr sz="1200">
                <a:solidFill>
                  <a:srgbClr val="003E74"/>
                </a:solidFill>
              </a:defRPr>
            </a:lvl1pPr>
          </a:lstStyle>
          <a:p>
            <a:fld id="{8D35C32B-10D1-1447-A35B-280119DE9D12}" type="datetime3">
              <a:rPr lang="en-GB" smtClean="0"/>
              <a:pPr/>
              <a:t>27 March, 2018</a:t>
            </a:fld>
            <a:endParaRPr lang="en-US" dirty="0"/>
          </a:p>
        </p:txBody>
      </p:sp>
      <p:sp>
        <p:nvSpPr>
          <p:cNvPr id="4" name="Slide Image Placeholder 3"/>
          <p:cNvSpPr>
            <a:spLocks noGrp="1" noRot="1" noChangeAspect="1"/>
          </p:cNvSpPr>
          <p:nvPr>
            <p:ph type="sldImg" idx="2"/>
          </p:nvPr>
        </p:nvSpPr>
        <p:spPr>
          <a:xfrm>
            <a:off x="26988" y="744538"/>
            <a:ext cx="6615112" cy="3722687"/>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2133265648"/>
      </p:ext>
    </p:extLst>
  </p:cSld>
  <p:clrMap bg1="lt1" tx1="dk1" bg2="lt2" tx2="dk2" accent1="accent1" accent2="accent2" accent3="accent3" accent4="accent4" accent5="accent5" accent6="accent6" hlink="hlink" folHlink="folHlink"/>
  <p:hf sldNum="0" ftr="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569115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Individual undergraduate modules may contribute to more than one course, but the credit volume and level of the module shall be the same irrespective of the course to which the module contributes.</a:t>
            </a:r>
          </a:p>
          <a:p>
            <a:endParaRPr lang="en-GB" dirty="0" smtClean="0"/>
          </a:p>
          <a:p>
            <a:r>
              <a:rPr lang="en-GB" sz="1200" kern="1200" dirty="0" smtClean="0">
                <a:solidFill>
                  <a:schemeClr val="tx1"/>
                </a:solidFill>
                <a:effectLst/>
                <a:latin typeface="+mn-lt"/>
                <a:ea typeface="+mn-ea"/>
                <a:cs typeface="+mn-cs"/>
              </a:rPr>
              <a:t>Two modules offered at different FHEQ levels may be co-taught in order to rationalise resources. Where this occurs the shared teaching element must be at the lower level with an equivalent proportion of teaching delivered independently to the student studying at the higher level. In addition both modules must have differentiated titles, learning outcomes and assessments</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30908813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r>
              <a:rPr lang="en-GB" dirty="0" smtClean="0"/>
              <a:t>Modules</a:t>
            </a:r>
            <a:r>
              <a:rPr lang="en-GB" baseline="0" dirty="0" smtClean="0"/>
              <a:t> are designated in several ways.</a:t>
            </a:r>
          </a:p>
          <a:p>
            <a:r>
              <a:rPr lang="en-GB" sz="1200" kern="1200" dirty="0" smtClean="0">
                <a:solidFill>
                  <a:schemeClr val="tx1"/>
                </a:solidFill>
                <a:effectLst/>
                <a:latin typeface="+mn-lt"/>
                <a:ea typeface="+mn-ea"/>
                <a:cs typeface="+mn-cs"/>
              </a:rPr>
              <a:t>a core module on one course may be offered as an option on another</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2844041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r>
              <a:rPr lang="en-GB" dirty="0" smtClean="0"/>
              <a:t>The objectives of modularisation</a:t>
            </a:r>
            <a:r>
              <a:rPr lang="en-GB" baseline="0" dirty="0" smtClean="0"/>
              <a:t> set out at the time were around introducing more flexibility to make partnerships with other Universities in the UK, Europe and Internationally, flexibility to allow module sharing within the college to support inter and cross disciplinary working and to stimulate innovative course design. Improving the student experience and reducing the assessment burden on students and staff.</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3639374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r>
              <a:rPr lang="en-GB" dirty="0" smtClean="0"/>
              <a:t>The Learning</a:t>
            </a:r>
            <a:r>
              <a:rPr lang="en-GB" baseline="0" dirty="0" smtClean="0"/>
              <a:t> and Teaching strategy sets out that modular structures will enable us to provide disciplinary breadth without overloading the curriculum, students and staff.</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1577304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endParaRPr lang="en-GB"/>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257865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endParaRPr lang="en-GB"/>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382427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r>
              <a:rPr lang="en-GB" dirty="0" smtClean="0"/>
              <a:t>Main purpose of the FHEQ is to:</a:t>
            </a:r>
          </a:p>
          <a:p>
            <a:pPr marL="228600" indent="-228600">
              <a:buAutoNum type="arabicPeriod"/>
            </a:pPr>
            <a:r>
              <a:rPr lang="en-GB" dirty="0" smtClean="0"/>
              <a:t>Provide national points of reference for Higher Education Providers</a:t>
            </a:r>
            <a:r>
              <a:rPr lang="en-GB" baseline="0" dirty="0" smtClean="0"/>
              <a:t> and their external examiners when setting and assessment academic standards.</a:t>
            </a:r>
          </a:p>
          <a:p>
            <a:pPr marL="228600" indent="-228600">
              <a:buAutoNum type="arabicPeriod"/>
            </a:pPr>
            <a:r>
              <a:rPr lang="en-GB" baseline="0" dirty="0" smtClean="0"/>
              <a:t>promoting a shred understanding of the demands and outcomes associated with typical qualifications by demanding a consistent use of qualification titles across the sector</a:t>
            </a:r>
          </a:p>
          <a:p>
            <a:pPr marL="228600" indent="-228600">
              <a:buAutoNum type="arabicPeriod"/>
            </a:pPr>
            <a:r>
              <a:rPr lang="en-GB" baseline="0" dirty="0" smtClean="0"/>
              <a:t>Assisting in identifying potential progression routes</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2071250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endParaRPr lang="en-GB"/>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1163393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77958"/>
            <a:ext cx="5335270" cy="3909239"/>
          </a:xfrm>
          <a:prstGeom prst="rect">
            <a:avLst/>
          </a:prstGeom>
        </p:spPr>
        <p:txBody>
          <a:bodyPr/>
          <a:lstStyle/>
          <a:p>
            <a:r>
              <a:rPr lang="en-GB" dirty="0" smtClean="0"/>
              <a:t>The College has to date mainly offered target awards for undergraduate students and there are very few opportunities for an exit award for a student who has not met the requirements of the target award but who may have accumulated credits through passing some parts of the course.</a:t>
            </a:r>
          </a:p>
          <a:p>
            <a:endParaRPr lang="en-GB" dirty="0"/>
          </a:p>
          <a:p>
            <a:r>
              <a:rPr lang="en-GB" dirty="0" smtClean="0"/>
              <a:t>If we think about the </a:t>
            </a:r>
            <a:r>
              <a:rPr lang="en-GB" dirty="0" err="1" smtClean="0"/>
              <a:t>OfS</a:t>
            </a:r>
            <a:r>
              <a:rPr lang="en-GB" dirty="0" smtClean="0"/>
              <a:t> condition  B3 which requires us to provide successful outcomes for all students, I think we need to build in exit awards to all programmes of study to ensure that all students are able to benefit from our programmes.</a:t>
            </a:r>
          </a:p>
          <a:p>
            <a:endParaRPr lang="en-GB" dirty="0"/>
          </a:p>
          <a:p>
            <a:r>
              <a:rPr lang="en-GB" dirty="0" smtClean="0"/>
              <a:t>We then need to be very clear about the expectations and requirements of the different awards and clearly articulate those so that we can be sure of the academic standards of all our awards regardless of whether a student has been able to achieve their target award.</a:t>
            </a:r>
          </a:p>
          <a:p>
            <a:endParaRPr lang="en-GB" dirty="0"/>
          </a:p>
          <a:p>
            <a:r>
              <a:rPr lang="en-GB" dirty="0" smtClean="0"/>
              <a:t>At postgraduate level, the expectation should be that students register for the target award, rather than having to complete the certificate and then the diploma before being able to progress to the Masters, Growing potential for intermediate awards at postgraduate level.</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905191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750" y="4778375"/>
            <a:ext cx="5335588" cy="3908425"/>
          </a:xfrm>
          <a:prstGeom prst="rect">
            <a:avLst/>
          </a:prstGeom>
        </p:spPr>
        <p:txBody>
          <a:bodyPr/>
          <a:lstStyle/>
          <a:p>
            <a:r>
              <a:rPr lang="en-GB" dirty="0" smtClean="0"/>
              <a:t>Those who attended the kick-off workshop will have seen the wide variety</a:t>
            </a:r>
            <a:r>
              <a:rPr lang="en-GB" baseline="0" dirty="0" smtClean="0"/>
              <a:t> of support available</a:t>
            </a:r>
            <a:endParaRPr lang="en-GB" dirty="0"/>
          </a:p>
        </p:txBody>
      </p:sp>
      <p:sp>
        <p:nvSpPr>
          <p:cNvPr id="4" name="Header Placeholder 3"/>
          <p:cNvSpPr>
            <a:spLocks noGrp="1"/>
          </p:cNvSpPr>
          <p:nvPr>
            <p:ph type="hdr" sz="quarter" idx="10"/>
          </p:nvPr>
        </p:nvSpPr>
        <p:spPr/>
        <p:txBody>
          <a:bodyPr/>
          <a:lstStyle/>
          <a:p>
            <a:r>
              <a:rPr lang="en-US" smtClean="0"/>
              <a:t>Name of presentation</a:t>
            </a:r>
            <a:endParaRPr lang="en-US" dirty="0"/>
          </a:p>
        </p:txBody>
      </p:sp>
      <p:sp>
        <p:nvSpPr>
          <p:cNvPr id="5" name="Date Placeholder 4"/>
          <p:cNvSpPr>
            <a:spLocks noGrp="1"/>
          </p:cNvSpPr>
          <p:nvPr>
            <p:ph type="dt" idx="11"/>
          </p:nvPr>
        </p:nvSpPr>
        <p:spPr/>
        <p:txBody>
          <a:bodyPr/>
          <a:lstStyle/>
          <a:p>
            <a:fld id="{8D35C32B-10D1-1447-A35B-280119DE9D12}" type="datetime3">
              <a:rPr lang="en-GB" smtClean="0"/>
              <a:pPr/>
              <a:t>27 March, 2018</a:t>
            </a:fld>
            <a:endParaRPr lang="en-US" dirty="0"/>
          </a:p>
        </p:txBody>
      </p:sp>
    </p:spTree>
    <p:extLst>
      <p:ext uri="{BB962C8B-B14F-4D97-AF65-F5344CB8AC3E}">
        <p14:creationId xmlns:p14="http://schemas.microsoft.com/office/powerpoint/2010/main" val="23167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957124"/>
            <a:ext cx="6400800" cy="453385"/>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13" name="Title 12"/>
          <p:cNvSpPr>
            <a:spLocks noGrp="1"/>
          </p:cNvSpPr>
          <p:nvPr>
            <p:ph type="title"/>
          </p:nvPr>
        </p:nvSpPr>
        <p:spPr>
          <a:xfrm>
            <a:off x="457200" y="1572517"/>
            <a:ext cx="8229600" cy="857250"/>
          </a:xfrm>
        </p:spPr>
        <p:txBody>
          <a:bodyPr/>
          <a:lstStyle>
            <a:lvl1pPr algn="l">
              <a:defRPr sz="4000" b="0">
                <a:solidFill>
                  <a:srgbClr val="003E74"/>
                </a:solidFill>
              </a:defRPr>
            </a:lvl1pPr>
          </a:lstStyle>
          <a:p>
            <a:r>
              <a:rPr lang="en-GB" dirty="0" smtClean="0"/>
              <a:t>Click to edit Master title style</a:t>
            </a:r>
            <a:endParaRPr lang="en-US" dirty="0"/>
          </a:p>
        </p:txBody>
      </p:sp>
      <p:sp>
        <p:nvSpPr>
          <p:cNvPr id="10" name="Text Placeholder 9"/>
          <p:cNvSpPr>
            <a:spLocks noGrp="1"/>
          </p:cNvSpPr>
          <p:nvPr>
            <p:ph type="body" sz="quarter" idx="11" hasCustomPrompt="1"/>
          </p:nvPr>
        </p:nvSpPr>
        <p:spPr>
          <a:xfrm>
            <a:off x="457200" y="3955186"/>
            <a:ext cx="6400800" cy="254858"/>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smtClean="0"/>
              <a:t>Click to edit author name</a:t>
            </a:r>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37180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082581"/>
            <a:ext cx="3711608" cy="718386"/>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Title 12"/>
          <p:cNvSpPr>
            <a:spLocks noGrp="1"/>
          </p:cNvSpPr>
          <p:nvPr>
            <p:ph type="title"/>
          </p:nvPr>
        </p:nvSpPr>
        <p:spPr>
          <a:xfrm>
            <a:off x="457200" y="1159487"/>
            <a:ext cx="3711608" cy="1615001"/>
          </a:xfrm>
        </p:spPr>
        <p:txBody>
          <a:bodyPr/>
          <a:lstStyle>
            <a:lvl1pPr>
              <a:defRPr sz="4000" b="0">
                <a:solidFill>
                  <a:srgbClr val="003E74"/>
                </a:solidFill>
              </a:defRPr>
            </a:lvl1pPr>
          </a:lstStyle>
          <a:p>
            <a:r>
              <a:rPr lang="en-GB" dirty="0" smtClean="0"/>
              <a:t>Click to edit Master title style</a:t>
            </a:r>
            <a:endParaRPr lang="en-US" dirty="0"/>
          </a:p>
        </p:txBody>
      </p:sp>
      <p:sp>
        <p:nvSpPr>
          <p:cNvPr id="5" name="Text Placeholder 9"/>
          <p:cNvSpPr>
            <a:spLocks noGrp="1"/>
          </p:cNvSpPr>
          <p:nvPr>
            <p:ph type="body" sz="quarter" idx="11" hasCustomPrompt="1"/>
          </p:nvPr>
        </p:nvSpPr>
        <p:spPr>
          <a:xfrm>
            <a:off x="457200" y="4118513"/>
            <a:ext cx="3601176" cy="254858"/>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smtClean="0"/>
              <a:t>Click to edit author name</a:t>
            </a:r>
            <a:endParaRPr lang="en-US" dirty="0"/>
          </a:p>
        </p:txBody>
      </p:sp>
      <p:sp>
        <p:nvSpPr>
          <p:cNvPr id="7" name="Picture Placeholder 6"/>
          <p:cNvSpPr>
            <a:spLocks noGrp="1"/>
          </p:cNvSpPr>
          <p:nvPr>
            <p:ph type="pic" sz="quarter" idx="12"/>
          </p:nvPr>
        </p:nvSpPr>
        <p:spPr>
          <a:xfrm>
            <a:off x="4756151" y="1159669"/>
            <a:ext cx="3930650" cy="3213702"/>
          </a:xfrm>
        </p:spPr>
        <p:txBody>
          <a:bodyPr/>
          <a:lstStyle>
            <a:lvl1pPr>
              <a:buClr>
                <a:srgbClr val="0085CA"/>
              </a:buClr>
              <a:defRPr/>
            </a:lvl1pPr>
          </a:lstStyle>
          <a:p>
            <a:endParaRPr lang="en-US" dirty="0"/>
          </a:p>
        </p:txBody>
      </p:sp>
      <p:sp>
        <p:nvSpPr>
          <p:cNvPr id="11"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2"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137203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GB" dirty="0" smtClean="0"/>
              <a:t>Click to edit Master title style</a:t>
            </a:r>
            <a:endParaRPr lang="en-US" dirty="0"/>
          </a:p>
        </p:txBody>
      </p:sp>
      <p:sp>
        <p:nvSpPr>
          <p:cNvPr id="3" name="Content Placeholder 2"/>
          <p:cNvSpPr>
            <a:spLocks noGrp="1"/>
          </p:cNvSpPr>
          <p:nvPr>
            <p:ph idx="1"/>
          </p:nvPr>
        </p:nvSpPr>
        <p:spPr>
          <a:xfrm>
            <a:off x="457200" y="1759936"/>
            <a:ext cx="8229600" cy="2613435"/>
          </a:xfrm>
        </p:spPr>
        <p:txBody>
          <a:bodyPr/>
          <a:lstStyle>
            <a:lvl1pPr>
              <a:buClr>
                <a:srgbClr val="0085CA"/>
              </a:buClr>
              <a:defRPr/>
            </a:lvl1pPr>
            <a:lvl2pPr>
              <a:buClr>
                <a:srgbClr val="0085CA"/>
              </a:buClr>
              <a:defRPr/>
            </a:lvl2pPr>
            <a:lvl3pPr>
              <a:buClr>
                <a:srgbClr val="0085CA"/>
              </a:buClr>
              <a:defRPr sz="1200"/>
            </a:lvl3pPr>
            <a:lvl4pPr>
              <a:buClr>
                <a:srgbClr val="0085CA"/>
              </a:buClr>
              <a:defRPr sz="1200"/>
            </a:lvl4pPr>
            <a:lvl5pPr>
              <a:buClr>
                <a:srgbClr val="0085CA"/>
              </a:buClr>
              <a:defRPr sz="1200">
                <a:latin typeface="+mn-lt"/>
              </a:defRPr>
            </a:lvl5pPr>
            <a:lvl6pPr marL="2286000" indent="0">
              <a:buNone/>
              <a:defRPr sz="1400" baseline="0">
                <a:latin typeface="+mn-lt"/>
              </a:defRPr>
            </a:lvl6pPr>
            <a:lvl7pPr>
              <a:defRPr/>
            </a:lvl7pPr>
            <a:lvl8pPr>
              <a:defRPr/>
            </a:lvl8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6"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9"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156925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2" name="Title 1"/>
          <p:cNvSpPr>
            <a:spLocks noGrp="1"/>
          </p:cNvSpPr>
          <p:nvPr>
            <p:ph type="title"/>
          </p:nvPr>
        </p:nvSpPr>
        <p:spPr/>
        <p:txBody>
          <a:bodyPr/>
          <a:lstStyle>
            <a:lvl1pPr>
              <a:defRPr sz="2400"/>
            </a:lvl1pPr>
          </a:lstStyle>
          <a:p>
            <a:r>
              <a:rPr lang="en-GB" dirty="0" smtClean="0"/>
              <a:t>Click to edit Master title style</a:t>
            </a:r>
            <a:endParaRPr lang="en-US" dirty="0"/>
          </a:p>
        </p:txBody>
      </p:sp>
      <p:sp>
        <p:nvSpPr>
          <p:cNvPr id="12" name="Content Placeholder 2"/>
          <p:cNvSpPr>
            <a:spLocks noGrp="1"/>
          </p:cNvSpPr>
          <p:nvPr>
            <p:ph idx="12"/>
          </p:nvPr>
        </p:nvSpPr>
        <p:spPr>
          <a:xfrm>
            <a:off x="4735923" y="1759936"/>
            <a:ext cx="3950878"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13"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4"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262275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smtClean="0"/>
              <a:t>Click to edit Master title style</a:t>
            </a:r>
            <a:endParaRPr lang="en-US" dirty="0"/>
          </a:p>
        </p:txBody>
      </p:sp>
      <p:sp>
        <p:nvSpPr>
          <p:cNvPr id="6" name="Content Placeholder 2"/>
          <p:cNvSpPr>
            <a:spLocks noGrp="1"/>
          </p:cNvSpPr>
          <p:nvPr>
            <p:ph idx="12" hasCustomPrompt="1"/>
          </p:nvPr>
        </p:nvSpPr>
        <p:spPr>
          <a:xfrm>
            <a:off x="4735923" y="1759936"/>
            <a:ext cx="3950878" cy="1948997"/>
          </a:xfrm>
        </p:spPr>
        <p:txBody>
          <a:bodyPr/>
          <a:lstStyle>
            <a:lvl1pPr marL="0" indent="0">
              <a:buClr>
                <a:srgbClr val="0085CA"/>
              </a:buClr>
              <a:buNone/>
              <a:defRPr sz="2800"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smtClean="0"/>
              <a:t>“Click to add a quote”</a:t>
            </a:r>
            <a:endParaRPr lang="en-US" dirty="0"/>
          </a:p>
        </p:txBody>
      </p:sp>
      <p:sp>
        <p:nvSpPr>
          <p:cNvPr id="8" name="Text Placeholder 12"/>
          <p:cNvSpPr>
            <a:spLocks noGrp="1"/>
          </p:cNvSpPr>
          <p:nvPr>
            <p:ph type="body" sz="quarter" idx="14" hasCustomPrompt="1"/>
          </p:nvPr>
        </p:nvSpPr>
        <p:spPr>
          <a:xfrm>
            <a:off x="4735514" y="3890251"/>
            <a:ext cx="3951287" cy="483120"/>
          </a:xfrm>
        </p:spPr>
        <p:txBody>
          <a:bodyPr/>
          <a:lstStyle>
            <a:lvl1pPr marL="0" marR="0" indent="0" algn="l" defTabSz="457200" rtl="0" eaLnBrk="1" fontAlgn="auto" latinLnBrk="0" hangingPunct="1">
              <a:lnSpc>
                <a:spcPct val="100000"/>
              </a:lnSpc>
              <a:spcBef>
                <a:spcPct val="20000"/>
              </a:spcBef>
              <a:spcAft>
                <a:spcPts val="0"/>
              </a:spcAft>
              <a:buClr>
                <a:srgbClr val="0085CA"/>
              </a:buClr>
              <a:buSzTx/>
              <a:buFont typeface="Arial"/>
              <a:buNone/>
              <a:tabLst/>
              <a:defRPr sz="1200" baseline="0">
                <a:solidFill>
                  <a:srgbClr val="0085CA"/>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0"/>
              </a:spcAft>
              <a:buClr>
                <a:srgbClr val="0085CA"/>
              </a:buClr>
              <a:buSzTx/>
              <a:buFont typeface="Arial"/>
              <a:buNone/>
              <a:tabLst/>
              <a:defRPr/>
            </a:pPr>
            <a:r>
              <a:rPr lang="en-GB" dirty="0" smtClean="0"/>
              <a:t>Click to add quote attribution</a:t>
            </a:r>
            <a:endParaRPr lang="en-US" dirty="0" smtClean="0"/>
          </a:p>
        </p:txBody>
      </p:sp>
      <p:sp>
        <p:nvSpPr>
          <p:cNvPr id="10"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1" name="Text Placeholder 3"/>
          <p:cNvSpPr>
            <a:spLocks noGrp="1"/>
          </p:cNvSpPr>
          <p:nvPr>
            <p:ph type="body" sz="quarter" idx="15"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312802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smtClean="0"/>
              <a:t>Click to edit Master title style</a:t>
            </a:r>
            <a:endParaRPr lang="en-US" dirty="0"/>
          </a:p>
        </p:txBody>
      </p:sp>
      <p:sp>
        <p:nvSpPr>
          <p:cNvPr id="9" name="Picture Placeholder 8"/>
          <p:cNvSpPr>
            <a:spLocks noGrp="1"/>
          </p:cNvSpPr>
          <p:nvPr>
            <p:ph type="pic" sz="quarter" idx="13"/>
          </p:nvPr>
        </p:nvSpPr>
        <p:spPr>
          <a:xfrm>
            <a:off x="4735514" y="1759937"/>
            <a:ext cx="3951287" cy="1976608"/>
          </a:xfrm>
        </p:spPr>
        <p:txBody>
          <a:bodyPr/>
          <a:lstStyle>
            <a:lvl1pPr>
              <a:buClr>
                <a:srgbClr val="0085CA"/>
              </a:buClr>
              <a:defRPr/>
            </a:lvl1pPr>
          </a:lstStyle>
          <a:p>
            <a:endParaRPr lang="en-US" dirty="0"/>
          </a:p>
        </p:txBody>
      </p:sp>
      <p:sp>
        <p:nvSpPr>
          <p:cNvPr id="13" name="Text Placeholder 12"/>
          <p:cNvSpPr>
            <a:spLocks noGrp="1"/>
          </p:cNvSpPr>
          <p:nvPr>
            <p:ph type="body" sz="quarter" idx="14" hasCustomPrompt="1"/>
          </p:nvPr>
        </p:nvSpPr>
        <p:spPr>
          <a:xfrm>
            <a:off x="4735514" y="3942710"/>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smtClean="0"/>
              <a:t>Click to add caption</a:t>
            </a:r>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84725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7" name="Picture Placeholder 8"/>
          <p:cNvSpPr>
            <a:spLocks noGrp="1"/>
          </p:cNvSpPr>
          <p:nvPr>
            <p:ph type="pic" sz="quarter" idx="13"/>
          </p:nvPr>
        </p:nvSpPr>
        <p:spPr>
          <a:xfrm>
            <a:off x="457200" y="1115931"/>
            <a:ext cx="8229601" cy="2639020"/>
          </a:xfrm>
        </p:spPr>
        <p:txBody>
          <a:bodyPr/>
          <a:lstStyle>
            <a:lvl1pPr>
              <a:buClr>
                <a:srgbClr val="0085CA"/>
              </a:buClr>
              <a:defRPr/>
            </a:lvl1pPr>
          </a:lstStyle>
          <a:p>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
        <p:nvSpPr>
          <p:cNvPr id="12"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smtClean="0"/>
              <a:t>Click to add caption</a:t>
            </a:r>
            <a:endParaRPr lang="en-US" dirty="0"/>
          </a:p>
        </p:txBody>
      </p:sp>
    </p:spTree>
    <p:extLst>
      <p:ext uri="{BB962C8B-B14F-4D97-AF65-F5344CB8AC3E}">
        <p14:creationId xmlns:p14="http://schemas.microsoft.com/office/powerpoint/2010/main" val="392955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5" name="Picture Placeholder 8"/>
          <p:cNvSpPr>
            <a:spLocks noGrp="1"/>
          </p:cNvSpPr>
          <p:nvPr>
            <p:ph type="pic" sz="quarter" idx="13"/>
          </p:nvPr>
        </p:nvSpPr>
        <p:spPr>
          <a:xfrm>
            <a:off x="457200" y="1115931"/>
            <a:ext cx="3951287" cy="2611410"/>
          </a:xfrm>
        </p:spPr>
        <p:txBody>
          <a:bodyPr/>
          <a:lstStyle>
            <a:lvl1pPr>
              <a:buClr>
                <a:srgbClr val="0085CA"/>
              </a:buClr>
              <a:defRPr/>
            </a:lvl1pPr>
          </a:lstStyle>
          <a:p>
            <a:endParaRPr lang="en-US" dirty="0"/>
          </a:p>
        </p:txBody>
      </p:sp>
      <p:sp>
        <p:nvSpPr>
          <p:cNvPr id="6"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smtClean="0"/>
              <a:t>Click to add caption</a:t>
            </a:r>
            <a:endParaRPr lang="en-US" dirty="0"/>
          </a:p>
        </p:txBody>
      </p:sp>
      <p:sp>
        <p:nvSpPr>
          <p:cNvPr id="7" name="Picture Placeholder 8"/>
          <p:cNvSpPr>
            <a:spLocks noGrp="1"/>
          </p:cNvSpPr>
          <p:nvPr>
            <p:ph type="pic" sz="quarter" idx="15"/>
          </p:nvPr>
        </p:nvSpPr>
        <p:spPr>
          <a:xfrm>
            <a:off x="4735514" y="1115932"/>
            <a:ext cx="3951287" cy="1479401"/>
          </a:xfrm>
        </p:spPr>
        <p:txBody>
          <a:bodyPr/>
          <a:lstStyle>
            <a:lvl1pPr>
              <a:buClr>
                <a:srgbClr val="0085CA"/>
              </a:buClr>
              <a:defRPr/>
            </a:lvl1pPr>
          </a:lstStyle>
          <a:p>
            <a:endParaRPr lang="en-US" dirty="0"/>
          </a:p>
        </p:txBody>
      </p:sp>
      <p:sp>
        <p:nvSpPr>
          <p:cNvPr id="9" name="Picture Placeholder 8"/>
          <p:cNvSpPr>
            <a:spLocks noGrp="1"/>
          </p:cNvSpPr>
          <p:nvPr>
            <p:ph type="pic" sz="quarter" idx="16"/>
          </p:nvPr>
        </p:nvSpPr>
        <p:spPr>
          <a:xfrm>
            <a:off x="4735514" y="2816214"/>
            <a:ext cx="3951287" cy="1557158"/>
          </a:xfrm>
        </p:spPr>
        <p:txBody>
          <a:bodyPr/>
          <a:lstStyle>
            <a:lvl1pPr>
              <a:buClr>
                <a:srgbClr val="0085CA"/>
              </a:buClr>
              <a:defRPr/>
            </a:lvl1pPr>
          </a:lstStyle>
          <a:p>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125034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smtClean="0"/>
              <a:t>Click to edit presentation title</a:t>
            </a:r>
            <a:endParaRPr lang="en-US" dirty="0"/>
          </a:p>
        </p:txBody>
      </p:sp>
      <p:sp>
        <p:nvSpPr>
          <p:cNvPr id="7"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smtClean="0"/>
              <a:t>Click to add the date</a:t>
            </a:r>
            <a:endParaRPr lang="en-US" dirty="0"/>
          </a:p>
        </p:txBody>
      </p:sp>
    </p:spTree>
    <p:extLst>
      <p:ext uri="{BB962C8B-B14F-4D97-AF65-F5344CB8AC3E}">
        <p14:creationId xmlns:p14="http://schemas.microsoft.com/office/powerpoint/2010/main" val="40672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ollege_Powerpoint_Background_16-9.pn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 Placeholder 2"/>
          <p:cNvSpPr>
            <a:spLocks noGrp="1"/>
          </p:cNvSpPr>
          <p:nvPr>
            <p:ph type="body" idx="1"/>
          </p:nvPr>
        </p:nvSpPr>
        <p:spPr>
          <a:xfrm>
            <a:off x="457200" y="1759936"/>
            <a:ext cx="8229600" cy="2613435"/>
          </a:xfrm>
          <a:prstGeom prst="rect">
            <a:avLst/>
          </a:prstGeom>
        </p:spPr>
        <p:txBody>
          <a:bodyPr vert="horz" lIns="0" tIns="0" rIns="0" bIns="0" rtlCol="0">
            <a:no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2" name="Title Placeholder 1"/>
          <p:cNvSpPr>
            <a:spLocks noGrp="1"/>
          </p:cNvSpPr>
          <p:nvPr>
            <p:ph type="title"/>
          </p:nvPr>
        </p:nvSpPr>
        <p:spPr>
          <a:xfrm>
            <a:off x="457200" y="1115931"/>
            <a:ext cx="8229600" cy="380667"/>
          </a:xfrm>
          <a:prstGeom prst="rect">
            <a:avLst/>
          </a:prstGeom>
        </p:spPr>
        <p:txBody>
          <a:bodyPr vert="horz" lIns="0" tIns="45720" rIns="0" bIns="0" rtlCol="0" anchor="ctr">
            <a:noAutofit/>
          </a:bodyPr>
          <a:lstStyle/>
          <a:p>
            <a:r>
              <a:rPr lang="en-GB" dirty="0" smtClean="0"/>
              <a:t>Click to edit Master title style</a:t>
            </a:r>
            <a:endParaRPr lang="en-US" dirty="0"/>
          </a:p>
        </p:txBody>
      </p:sp>
    </p:spTree>
    <p:extLst>
      <p:ext uri="{BB962C8B-B14F-4D97-AF65-F5344CB8AC3E}">
        <p14:creationId xmlns:p14="http://schemas.microsoft.com/office/powerpoint/2010/main" val="25853728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60" r:id="rId5"/>
    <p:sldLayoutId id="2147483657" r:id="rId6"/>
    <p:sldLayoutId id="2147483658" r:id="rId7"/>
    <p:sldLayoutId id="2147483659" r:id="rId8"/>
    <p:sldLayoutId id="2147483655" r:id="rId9"/>
  </p:sldLayoutIdLst>
  <p:hf hdr="0"/>
  <p:txStyles>
    <p:titleStyle>
      <a:lvl1pPr algn="l" defTabSz="457200" rtl="0" eaLnBrk="1" latinLnBrk="0" hangingPunct="1">
        <a:spcBef>
          <a:spcPct val="0"/>
        </a:spcBef>
        <a:buNone/>
        <a:defRPr sz="2400" b="1" kern="1200">
          <a:solidFill>
            <a:srgbClr val="0085CA"/>
          </a:solidFill>
          <a:latin typeface="Arial"/>
          <a:ea typeface="+mj-ea"/>
          <a:cs typeface="Arial"/>
        </a:defRPr>
      </a:lvl1pPr>
    </p:titleStyle>
    <p:bodyStyle>
      <a:lvl1pPr marL="342900" indent="-34290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1pPr>
      <a:lvl2pPr marL="742950" indent="-28575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3pPr>
      <a:lvl4pPr marL="16002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4pPr>
      <a:lvl5pPr marL="20574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Judith Webster, Head of Academic Services</a:t>
            </a:r>
            <a:endParaRPr lang="en-US" dirty="0"/>
          </a:p>
        </p:txBody>
      </p:sp>
      <p:sp>
        <p:nvSpPr>
          <p:cNvPr id="3" name="Title 2"/>
          <p:cNvSpPr>
            <a:spLocks noGrp="1"/>
          </p:cNvSpPr>
          <p:nvPr>
            <p:ph type="title"/>
          </p:nvPr>
        </p:nvSpPr>
        <p:spPr/>
        <p:txBody>
          <a:bodyPr/>
          <a:lstStyle/>
          <a:p>
            <a:r>
              <a:rPr lang="en-US" dirty="0" err="1" smtClean="0"/>
              <a:t>Programmes</a:t>
            </a:r>
            <a:r>
              <a:rPr lang="en-US" dirty="0" smtClean="0"/>
              <a:t> and Modules</a:t>
            </a:r>
            <a:endParaRPr lang="en-US" dirty="0"/>
          </a:p>
        </p:txBody>
      </p:sp>
      <p:sp>
        <p:nvSpPr>
          <p:cNvPr id="4" name="Text Placeholder 3"/>
          <p:cNvSpPr>
            <a:spLocks noGrp="1"/>
          </p:cNvSpPr>
          <p:nvPr>
            <p:ph type="body" sz="quarter" idx="11"/>
          </p:nvPr>
        </p:nvSpPr>
        <p:spPr/>
        <p:txBody>
          <a:bodyPr/>
          <a:lstStyle/>
          <a:p>
            <a:endParaRPr lang="en-US"/>
          </a:p>
        </p:txBody>
      </p:sp>
      <p:sp>
        <p:nvSpPr>
          <p:cNvPr id="5" name="Text Placeholder 4"/>
          <p:cNvSpPr>
            <a:spLocks noGrp="1"/>
          </p:cNvSpPr>
          <p:nvPr>
            <p:ph type="body" sz="quarter" idx="10"/>
          </p:nvPr>
        </p:nvSpPr>
        <p:spPr/>
        <p:txBody>
          <a:bodyPr/>
          <a:lstStyle/>
          <a:p>
            <a:endParaRPr lang="en-US"/>
          </a:p>
        </p:txBody>
      </p:sp>
      <p:sp>
        <p:nvSpPr>
          <p:cNvPr id="6" name="Text Placeholder 5"/>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40583683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1800" dirty="0" smtClean="0"/>
              <a:t>Generic Credit level Descriptors</a:t>
            </a:r>
            <a:endParaRPr lang="en-GB" sz="18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808613"/>
              </p:ext>
            </p:extLst>
          </p:nvPr>
        </p:nvGraphicFramePr>
        <p:xfrm>
          <a:off x="457200" y="1479813"/>
          <a:ext cx="8242663" cy="3322320"/>
        </p:xfrm>
        <a:graphic>
          <a:graphicData uri="http://schemas.openxmlformats.org/drawingml/2006/table">
            <a:tbl>
              <a:tblPr firstRow="1" bandRow="1">
                <a:tableStyleId>{5C22544A-7EE6-4342-B048-85BDC9FD1C3A}</a:tableStyleId>
              </a:tblPr>
              <a:tblGrid>
                <a:gridCol w="831669">
                  <a:extLst>
                    <a:ext uri="{9D8B030D-6E8A-4147-A177-3AD203B41FA5}">
                      <a16:colId xmlns:a16="http://schemas.microsoft.com/office/drawing/2014/main" val="2442857427"/>
                    </a:ext>
                  </a:extLst>
                </a:gridCol>
                <a:gridCol w="7410994">
                  <a:extLst>
                    <a:ext uri="{9D8B030D-6E8A-4147-A177-3AD203B41FA5}">
                      <a16:colId xmlns:a16="http://schemas.microsoft.com/office/drawing/2014/main" val="1636039067"/>
                    </a:ext>
                  </a:extLst>
                </a:gridCol>
              </a:tblGrid>
              <a:tr h="370840">
                <a:tc>
                  <a:txBody>
                    <a:bodyPr/>
                    <a:lstStyle/>
                    <a:p>
                      <a:r>
                        <a:rPr lang="en-GB" sz="1400" dirty="0" smtClean="0"/>
                        <a:t>FHEQ Level</a:t>
                      </a:r>
                      <a:endParaRPr lang="en-GB" sz="1400" dirty="0"/>
                    </a:p>
                  </a:txBody>
                  <a:tcPr/>
                </a:tc>
                <a:tc>
                  <a:txBody>
                    <a:bodyPr/>
                    <a:lstStyle/>
                    <a:p>
                      <a:r>
                        <a:rPr lang="en-GB" sz="1400" dirty="0" smtClean="0"/>
                        <a:t>Learning accredited at this</a:t>
                      </a:r>
                      <a:r>
                        <a:rPr lang="en-GB" sz="1400" baseline="0" dirty="0" smtClean="0"/>
                        <a:t> level will reflect the ability to:</a:t>
                      </a:r>
                      <a:endParaRPr lang="en-GB" sz="1400" dirty="0"/>
                    </a:p>
                  </a:txBody>
                  <a:tcPr/>
                </a:tc>
                <a:extLst>
                  <a:ext uri="{0D108BD9-81ED-4DB2-BD59-A6C34878D82A}">
                    <a16:rowId xmlns:a16="http://schemas.microsoft.com/office/drawing/2014/main" val="1488651971"/>
                  </a:ext>
                </a:extLst>
              </a:tr>
              <a:tr h="370840">
                <a:tc>
                  <a:txBody>
                    <a:bodyPr/>
                    <a:lstStyle/>
                    <a:p>
                      <a:r>
                        <a:rPr lang="en-GB" sz="1000" dirty="0" smtClean="0"/>
                        <a:t>4</a:t>
                      </a:r>
                      <a:endParaRPr lang="en-GB" sz="1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develop a rigorous approach to the acquisition of a broad knowledge base; employ a range of </a:t>
                      </a:r>
                      <a:r>
                        <a:rPr lang="en-US" sz="1000" kern="1200" dirty="0" err="1" smtClean="0">
                          <a:solidFill>
                            <a:schemeClr val="dk1"/>
                          </a:solidFill>
                          <a:effectLst/>
                          <a:latin typeface="+mn-lt"/>
                          <a:ea typeface="+mn-ea"/>
                          <a:cs typeface="+mn-cs"/>
                        </a:rPr>
                        <a:t>specialised</a:t>
                      </a:r>
                      <a:r>
                        <a:rPr lang="en-US" sz="1000" kern="1200" dirty="0" smtClean="0">
                          <a:solidFill>
                            <a:schemeClr val="dk1"/>
                          </a:solidFill>
                          <a:effectLst/>
                          <a:latin typeface="+mn-lt"/>
                          <a:ea typeface="+mn-ea"/>
                          <a:cs typeface="+mn-cs"/>
                        </a:rPr>
                        <a:t> skills; evaluate information, using it to plan and develop investigative strategies and to determine solutions to a variety of unpredictable problems; and operate in a range of varied and specific contexts, taking responsibility for the nature and quality of outputs.</a:t>
                      </a:r>
                      <a:endParaRPr lang="en-GB" sz="1000" dirty="0" smtClean="0">
                        <a:effectLst/>
                      </a:endParaRPr>
                    </a:p>
                    <a:p>
                      <a:endParaRPr lang="en-GB" sz="1000" dirty="0"/>
                    </a:p>
                  </a:txBody>
                  <a:tcPr/>
                </a:tc>
                <a:extLst>
                  <a:ext uri="{0D108BD9-81ED-4DB2-BD59-A6C34878D82A}">
                    <a16:rowId xmlns:a16="http://schemas.microsoft.com/office/drawing/2014/main" val="2012618732"/>
                  </a:ext>
                </a:extLst>
              </a:tr>
              <a:tr h="370840">
                <a:tc>
                  <a:txBody>
                    <a:bodyPr/>
                    <a:lstStyle/>
                    <a:p>
                      <a:r>
                        <a:rPr lang="en-GB" sz="1000" dirty="0" smtClean="0"/>
                        <a:t>5</a:t>
                      </a:r>
                      <a:endParaRPr lang="en-GB" sz="1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generate ideas through the analysis of concepts at an abstract level with a command of </a:t>
                      </a:r>
                      <a:r>
                        <a:rPr lang="en-US" sz="1000" kern="1200" dirty="0" err="1" smtClean="0">
                          <a:solidFill>
                            <a:schemeClr val="dk1"/>
                          </a:solidFill>
                          <a:effectLst/>
                          <a:latin typeface="+mn-lt"/>
                          <a:ea typeface="+mn-ea"/>
                          <a:cs typeface="+mn-cs"/>
                        </a:rPr>
                        <a:t>specialised</a:t>
                      </a:r>
                      <a:r>
                        <a:rPr lang="en-US" sz="1000" kern="1200" dirty="0" smtClean="0">
                          <a:solidFill>
                            <a:schemeClr val="dk1"/>
                          </a:solidFill>
                          <a:effectLst/>
                          <a:latin typeface="+mn-lt"/>
                          <a:ea typeface="+mn-ea"/>
                          <a:cs typeface="+mn-cs"/>
                        </a:rPr>
                        <a:t> skills and the formulation of responses to well-defined and abstract problems; </a:t>
                      </a:r>
                      <a:r>
                        <a:rPr lang="en-US" sz="1000" kern="1200" dirty="0" err="1" smtClean="0">
                          <a:solidFill>
                            <a:schemeClr val="dk1"/>
                          </a:solidFill>
                          <a:effectLst/>
                          <a:latin typeface="+mn-lt"/>
                          <a:ea typeface="+mn-ea"/>
                          <a:cs typeface="+mn-cs"/>
                        </a:rPr>
                        <a:t>analyse</a:t>
                      </a:r>
                      <a:r>
                        <a:rPr lang="en-US" sz="1000" kern="1200" dirty="0" smtClean="0">
                          <a:solidFill>
                            <a:schemeClr val="dk1"/>
                          </a:solidFill>
                          <a:effectLst/>
                          <a:latin typeface="+mn-lt"/>
                          <a:ea typeface="+mn-ea"/>
                          <a:cs typeface="+mn-cs"/>
                        </a:rPr>
                        <a:t> and evaluate information; exercise significant judgement across a broad range of functions; and accept responsibility for determining and achieving personal and/or group outcomes.</a:t>
                      </a:r>
                      <a:endParaRPr lang="en-GB" sz="1000" dirty="0" smtClean="0">
                        <a:effectLst/>
                      </a:endParaRPr>
                    </a:p>
                    <a:p>
                      <a:endParaRPr lang="en-GB" sz="1000" dirty="0"/>
                    </a:p>
                  </a:txBody>
                  <a:tcPr/>
                </a:tc>
                <a:extLst>
                  <a:ext uri="{0D108BD9-81ED-4DB2-BD59-A6C34878D82A}">
                    <a16:rowId xmlns:a16="http://schemas.microsoft.com/office/drawing/2014/main" val="3660004563"/>
                  </a:ext>
                </a:extLst>
              </a:tr>
              <a:tr h="370840">
                <a:tc>
                  <a:txBody>
                    <a:bodyPr/>
                    <a:lstStyle/>
                    <a:p>
                      <a:r>
                        <a:rPr lang="en-GB" sz="1000" dirty="0" smtClean="0"/>
                        <a:t>6</a:t>
                      </a:r>
                      <a:endParaRPr lang="en-GB" sz="1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critically review, consolidate and extend a systematic and coherent body of knowledge, </a:t>
                      </a:r>
                      <a:r>
                        <a:rPr lang="en-US" sz="1000" kern="1200" dirty="0" err="1" smtClean="0">
                          <a:solidFill>
                            <a:schemeClr val="dk1"/>
                          </a:solidFill>
                          <a:effectLst/>
                          <a:latin typeface="+mn-lt"/>
                          <a:ea typeface="+mn-ea"/>
                          <a:cs typeface="+mn-cs"/>
                        </a:rPr>
                        <a:t>utilising</a:t>
                      </a:r>
                      <a:r>
                        <a:rPr lang="en-US" sz="1000" kern="1200" dirty="0" smtClean="0">
                          <a:solidFill>
                            <a:schemeClr val="dk1"/>
                          </a:solidFill>
                          <a:effectLst/>
                          <a:latin typeface="+mn-lt"/>
                          <a:ea typeface="+mn-ea"/>
                          <a:cs typeface="+mn-cs"/>
                        </a:rPr>
                        <a:t> </a:t>
                      </a:r>
                      <a:r>
                        <a:rPr lang="en-US" sz="1000" kern="1200" dirty="0" err="1" smtClean="0">
                          <a:solidFill>
                            <a:schemeClr val="dk1"/>
                          </a:solidFill>
                          <a:effectLst/>
                          <a:latin typeface="+mn-lt"/>
                          <a:ea typeface="+mn-ea"/>
                          <a:cs typeface="+mn-cs"/>
                        </a:rPr>
                        <a:t>specialised</a:t>
                      </a:r>
                      <a:r>
                        <a:rPr lang="en-US" sz="1000" kern="1200" dirty="0" smtClean="0">
                          <a:solidFill>
                            <a:schemeClr val="dk1"/>
                          </a:solidFill>
                          <a:effectLst/>
                          <a:latin typeface="+mn-lt"/>
                          <a:ea typeface="+mn-ea"/>
                          <a:cs typeface="+mn-cs"/>
                        </a:rPr>
                        <a:t> skills across an area of study; critically evaluate concepts and evidence from a range of sources; transfer and apply diagnostic and creative skills and exercise significant judgement in a range of situations; and accept accountability for determining and achieving personal and/or group outcomes.</a:t>
                      </a:r>
                      <a:endParaRPr lang="en-GB" sz="1000" dirty="0" smtClean="0">
                        <a:effectLst/>
                      </a:endParaRPr>
                    </a:p>
                    <a:p>
                      <a:endParaRPr lang="en-GB" sz="1000" dirty="0"/>
                    </a:p>
                  </a:txBody>
                  <a:tcPr/>
                </a:tc>
                <a:extLst>
                  <a:ext uri="{0D108BD9-81ED-4DB2-BD59-A6C34878D82A}">
                    <a16:rowId xmlns:a16="http://schemas.microsoft.com/office/drawing/2014/main" val="1111496416"/>
                  </a:ext>
                </a:extLst>
              </a:tr>
              <a:tr h="370840">
                <a:tc>
                  <a:txBody>
                    <a:bodyPr/>
                    <a:lstStyle/>
                    <a:p>
                      <a:r>
                        <a:rPr lang="en-GB" sz="1000" dirty="0" smtClean="0"/>
                        <a:t>7</a:t>
                      </a:r>
                      <a:endParaRPr lang="en-GB" sz="10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dirty="0" smtClean="0">
                          <a:solidFill>
                            <a:schemeClr val="dk1"/>
                          </a:solidFill>
                          <a:effectLst/>
                          <a:latin typeface="+mn-lt"/>
                          <a:ea typeface="+mn-ea"/>
                          <a:cs typeface="+mn-cs"/>
                        </a:rPr>
                        <a:t>display mastery of a complex and </a:t>
                      </a:r>
                      <a:r>
                        <a:rPr lang="en-US" sz="1000" kern="1200" dirty="0" err="1" smtClean="0">
                          <a:solidFill>
                            <a:schemeClr val="dk1"/>
                          </a:solidFill>
                          <a:effectLst/>
                          <a:latin typeface="+mn-lt"/>
                          <a:ea typeface="+mn-ea"/>
                          <a:cs typeface="+mn-cs"/>
                        </a:rPr>
                        <a:t>specialised</a:t>
                      </a:r>
                      <a:r>
                        <a:rPr lang="en-US" sz="1000" kern="1200" dirty="0" smtClean="0">
                          <a:solidFill>
                            <a:schemeClr val="dk1"/>
                          </a:solidFill>
                          <a:effectLst/>
                          <a:latin typeface="+mn-lt"/>
                          <a:ea typeface="+mn-ea"/>
                          <a:cs typeface="+mn-cs"/>
                        </a:rPr>
                        <a:t> area of knowledge and skills, employing advanced skills to conduct research, or advanced technical or professional activity, accepting accountability for related decision making, including use of supervision.</a:t>
                      </a:r>
                      <a:endParaRPr lang="en-GB" sz="1000" dirty="0" smtClean="0">
                        <a:effectLst/>
                      </a:endParaRPr>
                    </a:p>
                    <a:p>
                      <a:endParaRPr lang="en-GB" sz="1000" dirty="0"/>
                    </a:p>
                  </a:txBody>
                  <a:tcPr/>
                </a:tc>
                <a:extLst>
                  <a:ext uri="{0D108BD9-81ED-4DB2-BD59-A6C34878D82A}">
                    <a16:rowId xmlns:a16="http://schemas.microsoft.com/office/drawing/2014/main" val="255970367"/>
                  </a:ext>
                </a:extLst>
              </a:tr>
            </a:tbl>
          </a:graphicData>
        </a:graphic>
      </p:graphicFrame>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562741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Awards</a:t>
            </a:r>
            <a:endParaRPr lang="en-GB" dirty="0"/>
          </a:p>
        </p:txBody>
      </p:sp>
      <p:sp>
        <p:nvSpPr>
          <p:cNvPr id="3" name="Content Placeholder 2"/>
          <p:cNvSpPr>
            <a:spLocks noGrp="1"/>
          </p:cNvSpPr>
          <p:nvPr>
            <p:ph idx="1"/>
          </p:nvPr>
        </p:nvSpPr>
        <p:spPr/>
        <p:txBody>
          <a:bodyPr/>
          <a:lstStyle/>
          <a:p>
            <a:r>
              <a:rPr lang="en-GB" b="1" dirty="0" smtClean="0">
                <a:solidFill>
                  <a:schemeClr val="accent2"/>
                </a:solidFill>
              </a:rPr>
              <a:t>Target Award </a:t>
            </a:r>
            <a:r>
              <a:rPr lang="en-GB" dirty="0" smtClean="0"/>
              <a:t>-  The main qualification a student is aiming for and registers for at the outset</a:t>
            </a:r>
          </a:p>
          <a:p>
            <a:r>
              <a:rPr lang="en-GB" b="1" dirty="0" smtClean="0">
                <a:solidFill>
                  <a:schemeClr val="accent2"/>
                </a:solidFill>
              </a:rPr>
              <a:t>Intermediate Award </a:t>
            </a:r>
            <a:r>
              <a:rPr lang="en-GB" dirty="0" smtClean="0"/>
              <a:t>– a  separate qualification which can be awarded at a specific stage or level part of the way through a longer programme of study and for which the student can register at the outset of study.</a:t>
            </a:r>
          </a:p>
          <a:p>
            <a:r>
              <a:rPr lang="en-GB" b="1" dirty="0" smtClean="0">
                <a:solidFill>
                  <a:schemeClr val="accent2"/>
                </a:solidFill>
              </a:rPr>
              <a:t>Exit Award </a:t>
            </a:r>
            <a:r>
              <a:rPr lang="en-GB" dirty="0" smtClean="0"/>
              <a:t>– an award which may be offered on completion of an intermediate point of studies in a longer programme (when a student leaves the programme) but for which the student has not registered at the outset.</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235843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Programme Design</a:t>
            </a:r>
            <a:endParaRPr lang="en-GB" dirty="0"/>
          </a:p>
        </p:txBody>
      </p:sp>
      <p:sp>
        <p:nvSpPr>
          <p:cNvPr id="3" name="Content Placeholder 2"/>
          <p:cNvSpPr>
            <a:spLocks noGrp="1"/>
          </p:cNvSpPr>
          <p:nvPr>
            <p:ph idx="1"/>
          </p:nvPr>
        </p:nvSpPr>
        <p:spPr/>
        <p:txBody>
          <a:bodyPr/>
          <a:lstStyle/>
          <a:p>
            <a:r>
              <a:rPr lang="en-GB" dirty="0" smtClean="0"/>
              <a:t>An iterative process which depends on reflection and critical assessment of the evidence available to inform the process</a:t>
            </a:r>
          </a:p>
          <a:p>
            <a:r>
              <a:rPr lang="en-GB" dirty="0" smtClean="0"/>
              <a:t>Considers how a programme is organised to enable students to achieve the intended learning outcomes, in terms of student workload, volume and nature of assessment, progression through the programme and increasing intellectual demand.</a:t>
            </a:r>
          </a:p>
          <a:p>
            <a:r>
              <a:rPr lang="en-GB" dirty="0" smtClean="0"/>
              <a:t>Should be promote inclusivity</a:t>
            </a:r>
          </a:p>
          <a:p>
            <a:r>
              <a:rPr lang="en-GB" dirty="0" smtClean="0"/>
              <a:t>Takes account of external reference points.</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933105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module?</a:t>
            </a:r>
            <a:endParaRPr lang="en-GB" dirty="0"/>
          </a:p>
        </p:txBody>
      </p:sp>
      <p:sp>
        <p:nvSpPr>
          <p:cNvPr id="3" name="Content Placeholder 2"/>
          <p:cNvSpPr>
            <a:spLocks noGrp="1"/>
          </p:cNvSpPr>
          <p:nvPr>
            <p:ph idx="1"/>
          </p:nvPr>
        </p:nvSpPr>
        <p:spPr/>
        <p:txBody>
          <a:bodyPr/>
          <a:lstStyle/>
          <a:p>
            <a:r>
              <a:rPr lang="en-GB" dirty="0"/>
              <a:t>A self-contained, formally structured learning experience with a coherent and explicit set of learning outcomes and assessment </a:t>
            </a:r>
            <a:r>
              <a:rPr lang="en-GB" dirty="0" smtClean="0"/>
              <a:t>criteria.</a:t>
            </a:r>
          </a:p>
          <a:p>
            <a:r>
              <a:rPr lang="en-GB" dirty="0" smtClean="0"/>
              <a:t>Modules are assigned a credit level which is an </a:t>
            </a:r>
            <a:r>
              <a:rPr lang="en-GB" dirty="0"/>
              <a:t>indicator of the relative complexity and/or depth of </a:t>
            </a:r>
            <a:r>
              <a:rPr lang="en-GB" dirty="0" smtClean="0"/>
              <a:t>learning.</a:t>
            </a:r>
          </a:p>
          <a:p>
            <a:r>
              <a:rPr lang="en-GB" dirty="0"/>
              <a:t>Credit is awarded to a learner in recognition of the achievement of designated learning outcomes at a specified </a:t>
            </a:r>
            <a:r>
              <a:rPr lang="en-GB" dirty="0" smtClean="0"/>
              <a:t>level.</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832439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 module?</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20178305"/>
              </p:ext>
            </p:extLst>
          </p:nvPr>
        </p:nvGraphicFramePr>
        <p:xfrm>
          <a:off x="457200" y="1760538"/>
          <a:ext cx="8229600" cy="26130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79958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831395132"/>
              </p:ext>
            </p:extLst>
          </p:nvPr>
        </p:nvGraphicFramePr>
        <p:xfrm>
          <a:off x="457200" y="938213"/>
          <a:ext cx="8229600" cy="379476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877331142"/>
                    </a:ext>
                  </a:extLst>
                </a:gridCol>
                <a:gridCol w="2057400">
                  <a:extLst>
                    <a:ext uri="{9D8B030D-6E8A-4147-A177-3AD203B41FA5}">
                      <a16:colId xmlns:a16="http://schemas.microsoft.com/office/drawing/2014/main" val="977832691"/>
                    </a:ext>
                  </a:extLst>
                </a:gridCol>
                <a:gridCol w="2057400">
                  <a:extLst>
                    <a:ext uri="{9D8B030D-6E8A-4147-A177-3AD203B41FA5}">
                      <a16:colId xmlns:a16="http://schemas.microsoft.com/office/drawing/2014/main" val="2395291182"/>
                    </a:ext>
                  </a:extLst>
                </a:gridCol>
                <a:gridCol w="2057400">
                  <a:extLst>
                    <a:ext uri="{9D8B030D-6E8A-4147-A177-3AD203B41FA5}">
                      <a16:colId xmlns:a16="http://schemas.microsoft.com/office/drawing/2014/main" val="3394471553"/>
                    </a:ext>
                  </a:extLst>
                </a:gridCol>
              </a:tblGrid>
              <a:tr h="370840">
                <a:tc>
                  <a:txBody>
                    <a:bodyPr/>
                    <a:lstStyle/>
                    <a:p>
                      <a:r>
                        <a:rPr lang="en-GB" sz="1200" dirty="0" smtClean="0"/>
                        <a:t>Year 1/Level 4</a:t>
                      </a:r>
                      <a:endParaRPr lang="en-GB" sz="1200" dirty="0"/>
                    </a:p>
                  </a:txBody>
                  <a:tcPr/>
                </a:tc>
                <a:tc>
                  <a:txBody>
                    <a:bodyPr/>
                    <a:lstStyle/>
                    <a:p>
                      <a:r>
                        <a:rPr lang="en-GB" sz="1200" dirty="0" smtClean="0"/>
                        <a:t>Year 2/Level 5</a:t>
                      </a:r>
                      <a:endParaRPr lang="en-GB" sz="1200" dirty="0"/>
                    </a:p>
                  </a:txBody>
                  <a:tcPr/>
                </a:tc>
                <a:tc>
                  <a:txBody>
                    <a:bodyPr/>
                    <a:lstStyle/>
                    <a:p>
                      <a:r>
                        <a:rPr lang="en-GB" sz="1200" dirty="0" smtClean="0"/>
                        <a:t>Placement</a:t>
                      </a:r>
                      <a:endParaRPr lang="en-GB" sz="1200" dirty="0"/>
                    </a:p>
                  </a:txBody>
                  <a:tcPr/>
                </a:tc>
                <a:tc>
                  <a:txBody>
                    <a:bodyPr/>
                    <a:lstStyle/>
                    <a:p>
                      <a:r>
                        <a:rPr lang="en-GB" sz="1200" dirty="0" smtClean="0"/>
                        <a:t>Year 4/Level 6</a:t>
                      </a:r>
                      <a:endParaRPr lang="en-GB" sz="1200" dirty="0"/>
                    </a:p>
                  </a:txBody>
                  <a:tcPr/>
                </a:tc>
                <a:extLst>
                  <a:ext uri="{0D108BD9-81ED-4DB2-BD59-A6C34878D82A}">
                    <a16:rowId xmlns:a16="http://schemas.microsoft.com/office/drawing/2014/main" val="3225294777"/>
                  </a:ext>
                </a:extLst>
              </a:tr>
              <a:tr h="370840">
                <a:tc>
                  <a:txBody>
                    <a:bodyPr/>
                    <a:lstStyle/>
                    <a:p>
                      <a:r>
                        <a:rPr lang="en-GB" sz="1200" dirty="0" smtClean="0"/>
                        <a:t>Core –</a:t>
                      </a:r>
                      <a:r>
                        <a:rPr lang="en-GB" sz="1200" baseline="0" dirty="0" smtClean="0"/>
                        <a:t> 10 Credits</a:t>
                      </a:r>
                      <a:endParaRPr lang="en-GB" sz="1200" dirty="0"/>
                    </a:p>
                  </a:txBody>
                  <a:tcPr/>
                </a:tc>
                <a:tc rowSpan="2">
                  <a:txBody>
                    <a:bodyPr/>
                    <a:lstStyle/>
                    <a:p>
                      <a:r>
                        <a:rPr lang="en-GB" sz="1200" dirty="0" smtClean="0"/>
                        <a:t>Core – 20 Credits</a:t>
                      </a:r>
                      <a:endParaRPr lang="en-GB" sz="1200" dirty="0"/>
                    </a:p>
                  </a:txBody>
                  <a:tcPr/>
                </a:tc>
                <a:tc rowSpan="8">
                  <a:txBody>
                    <a:bodyPr/>
                    <a:lstStyle/>
                    <a:p>
                      <a:r>
                        <a:rPr lang="en-GB" sz="1200" dirty="0" smtClean="0"/>
                        <a:t>60 Credits</a:t>
                      </a:r>
                      <a:endParaRPr lang="en-GB" sz="1200" dirty="0"/>
                    </a:p>
                  </a:txBody>
                  <a:tcPr/>
                </a:tc>
                <a:tc>
                  <a:txBody>
                    <a:bodyPr/>
                    <a:lstStyle/>
                    <a:p>
                      <a:r>
                        <a:rPr lang="en-GB" sz="1200" dirty="0" smtClean="0"/>
                        <a:t>Core – 10 Credits</a:t>
                      </a:r>
                      <a:endParaRPr lang="en-GB" sz="1200" dirty="0"/>
                    </a:p>
                  </a:txBody>
                  <a:tcPr/>
                </a:tc>
                <a:extLst>
                  <a:ext uri="{0D108BD9-81ED-4DB2-BD59-A6C34878D82A}">
                    <a16:rowId xmlns:a16="http://schemas.microsoft.com/office/drawing/2014/main" val="3429958647"/>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Core –</a:t>
                      </a:r>
                      <a:r>
                        <a:rPr lang="en-GB" sz="1200" baseline="0" dirty="0" smtClean="0"/>
                        <a:t> 10 Credits</a:t>
                      </a:r>
                      <a:endParaRPr lang="en-GB" sz="1200" dirty="0" smtClean="0"/>
                    </a:p>
                  </a:txBody>
                  <a:tcPr/>
                </a:tc>
                <a:tc vMerge="1">
                  <a:txBody>
                    <a:bodyPr/>
                    <a:lstStyle/>
                    <a:p>
                      <a:endParaRPr lang="en-GB" sz="1200" dirty="0"/>
                    </a:p>
                  </a:txBody>
                  <a:tcPr/>
                </a:tc>
                <a:tc vMerge="1">
                  <a:txBody>
                    <a:bodyPr/>
                    <a:lstStyle/>
                    <a:p>
                      <a:endParaRPr lang="en-GB" sz="1400" dirty="0"/>
                    </a:p>
                  </a:txBody>
                  <a:tcPr/>
                </a:tc>
                <a:tc rowSpan="2">
                  <a:txBody>
                    <a:bodyPr/>
                    <a:lstStyle/>
                    <a:p>
                      <a:r>
                        <a:rPr lang="en-GB" sz="1200" dirty="0" smtClean="0"/>
                        <a:t>Option – 10 credits from</a:t>
                      </a:r>
                      <a:r>
                        <a:rPr lang="en-GB" sz="1200" baseline="0" dirty="0" smtClean="0"/>
                        <a:t> a pool of 4 (5 ECTS each)</a:t>
                      </a:r>
                      <a:endParaRPr lang="en-GB" sz="1200" dirty="0"/>
                    </a:p>
                  </a:txBody>
                  <a:tcPr/>
                </a:tc>
                <a:extLst>
                  <a:ext uri="{0D108BD9-81ED-4DB2-BD59-A6C34878D82A}">
                    <a16:rowId xmlns:a16="http://schemas.microsoft.com/office/drawing/2014/main" val="350382471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Core –</a:t>
                      </a:r>
                      <a:r>
                        <a:rPr lang="en-GB" sz="1200" baseline="0" dirty="0" smtClean="0"/>
                        <a:t> 10 Credits</a:t>
                      </a:r>
                      <a:endParaRPr lang="en-GB" sz="1200" dirty="0" smtClean="0"/>
                    </a:p>
                  </a:txBody>
                  <a:tcPr/>
                </a:tc>
                <a:tc>
                  <a:txBody>
                    <a:bodyPr/>
                    <a:lstStyle/>
                    <a:p>
                      <a:r>
                        <a:rPr lang="en-GB" sz="1200" dirty="0" smtClean="0"/>
                        <a:t>Core</a:t>
                      </a:r>
                      <a:r>
                        <a:rPr lang="en-GB" sz="1200" baseline="0" dirty="0" smtClean="0"/>
                        <a:t> – 10 credits</a:t>
                      </a:r>
                      <a:endParaRPr lang="en-GB" sz="1200" dirty="0"/>
                    </a:p>
                  </a:txBody>
                  <a:tcPr/>
                </a:tc>
                <a:tc vMerge="1">
                  <a:txBody>
                    <a:bodyPr/>
                    <a:lstStyle/>
                    <a:p>
                      <a:endParaRPr lang="en-GB" sz="1400" dirty="0"/>
                    </a:p>
                  </a:txBody>
                  <a:tcPr/>
                </a:tc>
                <a:tc vMerge="1">
                  <a:txBody>
                    <a:bodyPr/>
                    <a:lstStyle/>
                    <a:p>
                      <a:endParaRPr lang="en-GB" sz="1200" dirty="0"/>
                    </a:p>
                  </a:txBody>
                  <a:tcPr/>
                </a:tc>
                <a:extLst>
                  <a:ext uri="{0D108BD9-81ED-4DB2-BD59-A6C34878D82A}">
                    <a16:rowId xmlns:a16="http://schemas.microsoft.com/office/drawing/2014/main" val="2992087539"/>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Core –</a:t>
                      </a:r>
                      <a:r>
                        <a:rPr lang="en-GB" sz="1200" baseline="0" dirty="0" smtClean="0"/>
                        <a:t> 10 Credits</a:t>
                      </a:r>
                      <a:endParaRPr lang="en-GB" sz="1200" dirty="0" smtClean="0"/>
                    </a:p>
                  </a:txBody>
                  <a:tcPr/>
                </a:tc>
                <a:tc rowSpan="2">
                  <a:txBody>
                    <a:bodyPr/>
                    <a:lstStyle/>
                    <a:p>
                      <a:r>
                        <a:rPr lang="en-GB" sz="1200" dirty="0" smtClean="0"/>
                        <a:t>Option</a:t>
                      </a:r>
                      <a:r>
                        <a:rPr lang="en-GB" sz="1200" baseline="0" dirty="0" smtClean="0"/>
                        <a:t> - 15 credits from pool of 5 modules (5 ECTS each)</a:t>
                      </a:r>
                      <a:endParaRPr lang="en-GB" sz="1200" dirty="0"/>
                    </a:p>
                  </a:txBody>
                  <a:tcPr/>
                </a:tc>
                <a:tc vMerge="1">
                  <a:txBody>
                    <a:bodyPr/>
                    <a:lstStyle/>
                    <a:p>
                      <a:endParaRPr lang="en-GB" sz="1400" dirty="0"/>
                    </a:p>
                  </a:txBody>
                  <a:tcPr/>
                </a:tc>
                <a:tc rowSpan="2">
                  <a:txBody>
                    <a:bodyPr/>
                    <a:lstStyle/>
                    <a:p>
                      <a:r>
                        <a:rPr lang="en-GB" sz="1200" dirty="0" smtClean="0"/>
                        <a:t>Options – 10 Credits  from a pool of 4 (5 ECTS each)</a:t>
                      </a:r>
                      <a:endParaRPr lang="en-GB" sz="1200" dirty="0"/>
                    </a:p>
                  </a:txBody>
                  <a:tcPr/>
                </a:tc>
                <a:extLst>
                  <a:ext uri="{0D108BD9-81ED-4DB2-BD59-A6C34878D82A}">
                    <a16:rowId xmlns:a16="http://schemas.microsoft.com/office/drawing/2014/main" val="193838176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Core –</a:t>
                      </a:r>
                      <a:r>
                        <a:rPr lang="en-GB" sz="1200" baseline="0" dirty="0" smtClean="0"/>
                        <a:t> 10 Credits</a:t>
                      </a:r>
                      <a:endParaRPr lang="en-GB" sz="1200" dirty="0" smtClean="0"/>
                    </a:p>
                  </a:txBody>
                  <a:tcPr/>
                </a:tc>
                <a:tc vMerge="1">
                  <a:txBody>
                    <a:bodyPr/>
                    <a:lstStyle/>
                    <a:p>
                      <a:endParaRPr lang="en-GB" sz="1400" dirty="0"/>
                    </a:p>
                  </a:txBody>
                  <a:tcPr/>
                </a:tc>
                <a:tc vMerge="1">
                  <a:txBody>
                    <a:bodyPr/>
                    <a:lstStyle/>
                    <a:p>
                      <a:endParaRPr lang="en-GB" sz="1400" dirty="0"/>
                    </a:p>
                  </a:txBody>
                  <a:tcPr/>
                </a:tc>
                <a:tc vMerge="1">
                  <a:txBody>
                    <a:bodyPr/>
                    <a:lstStyle/>
                    <a:p>
                      <a:endParaRPr lang="en-GB" sz="1200" dirty="0"/>
                    </a:p>
                  </a:txBody>
                  <a:tcPr/>
                </a:tc>
                <a:extLst>
                  <a:ext uri="{0D108BD9-81ED-4DB2-BD59-A6C34878D82A}">
                    <a16:rowId xmlns:a16="http://schemas.microsoft.com/office/drawing/2014/main" val="4291393114"/>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Core –</a:t>
                      </a:r>
                      <a:r>
                        <a:rPr lang="en-GB" sz="1200" baseline="0" dirty="0" smtClean="0"/>
                        <a:t> 10 Credits</a:t>
                      </a:r>
                      <a:endParaRPr lang="en-GB" sz="1200" dirty="0" smtClean="0"/>
                    </a:p>
                  </a:txBody>
                  <a:tcPr/>
                </a:tc>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Option</a:t>
                      </a:r>
                      <a:r>
                        <a:rPr lang="en-GB" sz="1200" baseline="0" dirty="0" smtClean="0"/>
                        <a:t> - 15 credits from pool of 5 modules (5 ECTS each)</a:t>
                      </a:r>
                      <a:endParaRPr lang="en-GB" sz="1200" dirty="0" smtClean="0"/>
                    </a:p>
                  </a:txBody>
                  <a:tcPr/>
                </a:tc>
                <a:tc vMerge="1">
                  <a:txBody>
                    <a:bodyPr/>
                    <a:lstStyle/>
                    <a:p>
                      <a:endParaRPr lang="en-GB" sz="1400" dirty="0"/>
                    </a:p>
                  </a:txBody>
                  <a:tcPr/>
                </a:tc>
                <a:tc>
                  <a:txBody>
                    <a:bodyPr/>
                    <a:lstStyle/>
                    <a:p>
                      <a:r>
                        <a:rPr lang="en-GB" sz="1200" dirty="0" smtClean="0"/>
                        <a:t>Core -  10 Credits</a:t>
                      </a:r>
                      <a:endParaRPr lang="en-GB" sz="1200" dirty="0"/>
                    </a:p>
                  </a:txBody>
                  <a:tcPr/>
                </a:tc>
                <a:extLst>
                  <a:ext uri="{0D108BD9-81ED-4DB2-BD59-A6C34878D82A}">
                    <a16:rowId xmlns:a16="http://schemas.microsoft.com/office/drawing/2014/main" val="416226571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Option – 5 Credits</a:t>
                      </a:r>
                    </a:p>
                  </a:txBody>
                  <a:tcPr/>
                </a:tc>
                <a:tc vMerge="1">
                  <a:txBody>
                    <a:bodyPr/>
                    <a:lstStyle/>
                    <a:p>
                      <a:endParaRPr lang="en-GB" sz="1400" dirty="0"/>
                    </a:p>
                  </a:txBody>
                  <a:tcPr/>
                </a:tc>
                <a:tc vMerge="1">
                  <a:txBody>
                    <a:bodyPr/>
                    <a:lstStyle/>
                    <a:p>
                      <a:endParaRPr lang="en-GB" sz="1400" dirty="0"/>
                    </a:p>
                  </a:txBody>
                  <a:tcPr/>
                </a:tc>
                <a:tc rowSpan="2">
                  <a:txBody>
                    <a:bodyPr/>
                    <a:lstStyle/>
                    <a:p>
                      <a:r>
                        <a:rPr lang="en-GB" sz="1200" dirty="0" smtClean="0"/>
                        <a:t>Project</a:t>
                      </a:r>
                      <a:r>
                        <a:rPr lang="en-GB" sz="1200" baseline="0" dirty="0" smtClean="0"/>
                        <a:t>  - 20 credits</a:t>
                      </a:r>
                    </a:p>
                    <a:p>
                      <a:r>
                        <a:rPr lang="en-GB" sz="1200" baseline="0" dirty="0" smtClean="0"/>
                        <a:t>Core</a:t>
                      </a:r>
                      <a:endParaRPr lang="en-GB" sz="1200" dirty="0"/>
                    </a:p>
                  </a:txBody>
                  <a:tcPr/>
                </a:tc>
                <a:extLst>
                  <a:ext uri="{0D108BD9-81ED-4DB2-BD59-A6C34878D82A}">
                    <a16:rowId xmlns:a16="http://schemas.microsoft.com/office/drawing/2014/main" val="3360604523"/>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Option </a:t>
                      </a:r>
                      <a:r>
                        <a:rPr lang="en-GB" sz="1200" baseline="0" dirty="0" smtClean="0"/>
                        <a:t> - 5 Credits</a:t>
                      </a:r>
                      <a:endParaRPr lang="en-GB" sz="1200" dirty="0" smtClean="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(Elective - </a:t>
                      </a:r>
                      <a:r>
                        <a:rPr lang="en-GB" sz="1200" baseline="0" dirty="0" smtClean="0"/>
                        <a:t> 7.5 Credits)</a:t>
                      </a:r>
                      <a:endParaRPr lang="en-GB" sz="1200" dirty="0" smtClean="0"/>
                    </a:p>
                  </a:txBody>
                  <a:tcPr/>
                </a:tc>
                <a:tc vMerge="1">
                  <a:txBody>
                    <a:bodyPr/>
                    <a:lstStyle/>
                    <a:p>
                      <a:endParaRPr lang="en-GB" sz="1400" dirty="0"/>
                    </a:p>
                  </a:txBody>
                  <a:tcPr/>
                </a:tc>
                <a:tc vMerge="1">
                  <a:txBody>
                    <a:bodyPr/>
                    <a:lstStyle/>
                    <a:p>
                      <a:endParaRPr lang="en-GB" sz="1200" dirty="0"/>
                    </a:p>
                  </a:txBody>
                  <a:tcPr/>
                </a:tc>
                <a:extLst>
                  <a:ext uri="{0D108BD9-81ED-4DB2-BD59-A6C34878D82A}">
                    <a16:rowId xmlns:a16="http://schemas.microsoft.com/office/drawing/2014/main" val="43383782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60 Credits – Cert HE</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200" dirty="0" smtClean="0"/>
                        <a:t>1,500 study hours</a:t>
                      </a:r>
                    </a:p>
                  </a:txBody>
                  <a:tcPr/>
                </a:tc>
                <a:tc>
                  <a:txBody>
                    <a:bodyPr/>
                    <a:lstStyle/>
                    <a:p>
                      <a:r>
                        <a:rPr lang="en-GB" sz="1200" dirty="0" smtClean="0"/>
                        <a:t>60 Credits (120) Diploma</a:t>
                      </a:r>
                      <a:r>
                        <a:rPr lang="en-GB" sz="1200" baseline="0" dirty="0" smtClean="0"/>
                        <a:t> in </a:t>
                      </a:r>
                      <a:r>
                        <a:rPr lang="en-GB" sz="1200" dirty="0" smtClean="0"/>
                        <a:t>HE </a:t>
                      </a:r>
                      <a:endParaRPr lang="en-GB" sz="1200" dirty="0"/>
                    </a:p>
                  </a:txBody>
                  <a:tcPr/>
                </a:tc>
                <a:tc>
                  <a:txBody>
                    <a:bodyPr/>
                    <a:lstStyle/>
                    <a:p>
                      <a:endParaRPr lang="en-GB" sz="1200" dirty="0"/>
                    </a:p>
                  </a:txBody>
                  <a:tcPr/>
                </a:tc>
                <a:tc>
                  <a:txBody>
                    <a:bodyPr/>
                    <a:lstStyle/>
                    <a:p>
                      <a:r>
                        <a:rPr lang="en-GB" sz="1200" dirty="0" smtClean="0"/>
                        <a:t>60 Credits – (180 0r</a:t>
                      </a:r>
                      <a:r>
                        <a:rPr lang="en-GB" sz="1200" baseline="0" dirty="0" smtClean="0"/>
                        <a:t> 240)</a:t>
                      </a:r>
                      <a:endParaRPr lang="en-GB" sz="1200" dirty="0" smtClean="0"/>
                    </a:p>
                    <a:p>
                      <a:r>
                        <a:rPr lang="en-GB" sz="1200" dirty="0" smtClean="0"/>
                        <a:t>Honours degree</a:t>
                      </a:r>
                      <a:endParaRPr lang="en-GB" sz="1200" dirty="0"/>
                    </a:p>
                  </a:txBody>
                  <a:tcPr/>
                </a:tc>
                <a:extLst>
                  <a:ext uri="{0D108BD9-81ED-4DB2-BD59-A6C34878D82A}">
                    <a16:rowId xmlns:a16="http://schemas.microsoft.com/office/drawing/2014/main" val="620683350"/>
                  </a:ext>
                </a:extLst>
              </a:tr>
            </a:tbl>
          </a:graphicData>
        </a:graphic>
      </p:graphicFrame>
    </p:spTree>
    <p:extLst>
      <p:ext uri="{BB962C8B-B14F-4D97-AF65-F5344CB8AC3E}">
        <p14:creationId xmlns:p14="http://schemas.microsoft.com/office/powerpoint/2010/main" val="1265055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3200" dirty="0" smtClean="0"/>
              <a:t>Any Questions?</a:t>
            </a:r>
            <a:endParaRPr lang="en-GB" sz="3200"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196933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Curriculum Review</a:t>
            </a:r>
            <a:endParaRPr lang="en-GB" dirty="0"/>
          </a:p>
        </p:txBody>
      </p:sp>
      <p:sp>
        <p:nvSpPr>
          <p:cNvPr id="3" name="Content Placeholder 2"/>
          <p:cNvSpPr>
            <a:spLocks noGrp="1"/>
          </p:cNvSpPr>
          <p:nvPr>
            <p:ph idx="1"/>
          </p:nvPr>
        </p:nvSpPr>
        <p:spPr/>
        <p:txBody>
          <a:bodyPr/>
          <a:lstStyle/>
          <a:p>
            <a:r>
              <a:rPr lang="en-GB" dirty="0" smtClean="0"/>
              <a:t>The Learning and Teaching strategy prioritised review and redesign of curricula as a priority using a consistent approach.</a:t>
            </a:r>
          </a:p>
          <a:p>
            <a:r>
              <a:rPr lang="en-GB" dirty="0" smtClean="0"/>
              <a:t>It also highlighted the need for students to take an integrated approach to the study of their discipline rather than focussing on passing exams.</a:t>
            </a:r>
          </a:p>
          <a:p>
            <a:r>
              <a:rPr lang="en-GB" dirty="0" smtClean="0"/>
              <a:t>The need to establish a baseline understanding of the assessment load on each programme and across all modules being studied concurrently.</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179592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a:t>
            </a:r>
            <a:endParaRPr lang="en-GB" dirty="0"/>
          </a:p>
        </p:txBody>
      </p:sp>
      <p:sp>
        <p:nvSpPr>
          <p:cNvPr id="3" name="Content Placeholder 2"/>
          <p:cNvSpPr>
            <a:spLocks noGrp="1"/>
          </p:cNvSpPr>
          <p:nvPr>
            <p:ph idx="1"/>
          </p:nvPr>
        </p:nvSpPr>
        <p:spPr/>
        <p:txBody>
          <a:bodyPr/>
          <a:lstStyle/>
          <a:p>
            <a:r>
              <a:rPr lang="en-GB" dirty="0" smtClean="0"/>
              <a:t>Departments will undertake the review of their taught course provision</a:t>
            </a:r>
          </a:p>
          <a:p>
            <a:r>
              <a:rPr lang="en-GB" dirty="0" smtClean="0"/>
              <a:t>Curriculum Reference Panels will be established to undertake peer-review scrutiny of programmes in terms of:</a:t>
            </a:r>
          </a:p>
          <a:p>
            <a:pPr lvl="1"/>
            <a:r>
              <a:rPr lang="en-GB" dirty="0" smtClean="0"/>
              <a:t>Alignment to the Learning and Teaching Strategy</a:t>
            </a:r>
          </a:p>
          <a:p>
            <a:pPr lvl="1"/>
            <a:r>
              <a:rPr lang="en-GB" dirty="0" smtClean="0"/>
              <a:t>Alignment to the single set of academic regulations</a:t>
            </a:r>
          </a:p>
          <a:p>
            <a:pPr lvl="1"/>
            <a:r>
              <a:rPr lang="en-GB" dirty="0" smtClean="0"/>
              <a:t>Make recommendations for enhancement</a:t>
            </a:r>
          </a:p>
          <a:p>
            <a:pPr lvl="1"/>
            <a:r>
              <a:rPr lang="en-GB" dirty="0" smtClean="0"/>
              <a:t>Review and endorse programme and module specifications</a:t>
            </a:r>
          </a:p>
          <a:p>
            <a:pPr lvl="1"/>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851792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Timescale</a:t>
            </a:r>
            <a:endParaRPr lang="en-GB" dirty="0"/>
          </a:p>
        </p:txBody>
      </p:sp>
      <p:sp>
        <p:nvSpPr>
          <p:cNvPr id="3" name="Content Placeholder 2"/>
          <p:cNvSpPr>
            <a:spLocks noGrp="1"/>
          </p:cNvSpPr>
          <p:nvPr>
            <p:ph idx="1"/>
          </p:nvPr>
        </p:nvSpPr>
        <p:spPr/>
        <p:txBody>
          <a:bodyPr/>
          <a:lstStyle/>
          <a:p>
            <a:r>
              <a:rPr lang="en-GB" dirty="0" smtClean="0"/>
              <a:t>Curriculum Review to be completed by March 2019</a:t>
            </a:r>
          </a:p>
          <a:p>
            <a:pPr marL="0" indent="0">
              <a:buNone/>
            </a:pPr>
            <a:endParaRPr lang="en-GB" dirty="0" smtClean="0"/>
          </a:p>
          <a:p>
            <a:r>
              <a:rPr lang="en-GB" dirty="0" smtClean="0"/>
              <a:t>Additional meetings of Faculty Education Committees, the Programmes Committee and QAEC have been scheduled to accommodate the extra business. </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482672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College committed to a new Academic Standards Framework in 2015.</a:t>
            </a:r>
          </a:p>
          <a:p>
            <a:r>
              <a:rPr lang="en-US" dirty="0" smtClean="0"/>
              <a:t>Groups set up to consider a single set of academic regulations and procedures for academic appeals and complaints.</a:t>
            </a:r>
          </a:p>
          <a:p>
            <a:r>
              <a:rPr lang="en-US" dirty="0" smtClean="0"/>
              <a:t>Revised academic governance structure was put into place from January 2016</a:t>
            </a:r>
          </a:p>
          <a:p>
            <a:r>
              <a:rPr lang="en-US" dirty="0" smtClean="0"/>
              <a:t>Opportunity to review elements of the student academic life cycle and to provide a better student experience.</a:t>
            </a:r>
            <a:endParaRPr lang="en-US" dirty="0"/>
          </a:p>
        </p:txBody>
      </p:sp>
      <p:sp>
        <p:nvSpPr>
          <p:cNvPr id="4" name="Text Placeholder 3"/>
          <p:cNvSpPr>
            <a:spLocks noGrp="1"/>
          </p:cNvSpPr>
          <p:nvPr>
            <p:ph type="body" sz="quarter" idx="10"/>
          </p:nvPr>
        </p:nvSpPr>
        <p:spPr/>
        <p:txBody>
          <a:bodyPr/>
          <a:lstStyle/>
          <a:p>
            <a:endParaRPr lang="en-US"/>
          </a:p>
        </p:txBody>
      </p:sp>
      <p:sp>
        <p:nvSpPr>
          <p:cNvPr id="5" name="Text Placeholder 4"/>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1288423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Documentation</a:t>
            </a:r>
            <a:endParaRPr lang="en-GB" dirty="0"/>
          </a:p>
        </p:txBody>
      </p:sp>
      <p:sp>
        <p:nvSpPr>
          <p:cNvPr id="3" name="Content Placeholder 2"/>
          <p:cNvSpPr>
            <a:spLocks noGrp="1"/>
          </p:cNvSpPr>
          <p:nvPr>
            <p:ph idx="1"/>
          </p:nvPr>
        </p:nvSpPr>
        <p:spPr/>
        <p:txBody>
          <a:bodyPr/>
          <a:lstStyle/>
          <a:p>
            <a:r>
              <a:rPr lang="en-GB" dirty="0" smtClean="0"/>
              <a:t>Document with a brief narrative on the approach taken</a:t>
            </a:r>
          </a:p>
          <a:p>
            <a:endParaRPr lang="en-GB" dirty="0" smtClean="0"/>
          </a:p>
          <a:p>
            <a:r>
              <a:rPr lang="en-GB" dirty="0" smtClean="0"/>
              <a:t>Programme </a:t>
            </a:r>
            <a:r>
              <a:rPr lang="en-GB" dirty="0"/>
              <a:t>Specification</a:t>
            </a:r>
          </a:p>
          <a:p>
            <a:endParaRPr lang="en-GB" dirty="0" smtClean="0"/>
          </a:p>
          <a:p>
            <a:r>
              <a:rPr lang="en-GB" dirty="0" smtClean="0"/>
              <a:t>Module </a:t>
            </a:r>
            <a:r>
              <a:rPr lang="en-GB" dirty="0"/>
              <a:t>Specification</a:t>
            </a:r>
          </a:p>
          <a:p>
            <a:pPr marL="0" indent="0">
              <a:buNone/>
            </a:pP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079425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undertake Curriculum Review?</a:t>
            </a:r>
            <a:endParaRPr lang="en-GB" dirty="0"/>
          </a:p>
        </p:txBody>
      </p:sp>
      <p:sp>
        <p:nvSpPr>
          <p:cNvPr id="3" name="Content Placeholder 2"/>
          <p:cNvSpPr>
            <a:spLocks noGrp="1"/>
          </p:cNvSpPr>
          <p:nvPr>
            <p:ph idx="1"/>
          </p:nvPr>
        </p:nvSpPr>
        <p:spPr>
          <a:xfrm>
            <a:off x="457200" y="1759936"/>
            <a:ext cx="8229600" cy="2846898"/>
          </a:xfrm>
        </p:spPr>
        <p:txBody>
          <a:bodyPr/>
          <a:lstStyle/>
          <a:p>
            <a:pPr marL="0" indent="0">
              <a:buNone/>
            </a:pPr>
            <a:r>
              <a:rPr lang="en-GB" dirty="0" smtClean="0"/>
              <a:t>College drivers:</a:t>
            </a:r>
          </a:p>
          <a:p>
            <a:r>
              <a:rPr lang="en-GB" dirty="0" smtClean="0"/>
              <a:t>Provide assurance that the College is effectively managing academic standards</a:t>
            </a:r>
          </a:p>
          <a:p>
            <a:r>
              <a:rPr lang="en-GB" dirty="0" smtClean="0"/>
              <a:t>More consistency in the ways students experience the delivery of an academic programme of study</a:t>
            </a:r>
          </a:p>
          <a:p>
            <a:r>
              <a:rPr lang="en-GB" dirty="0" smtClean="0"/>
              <a:t>Greater understanding of programme structures and pathways through the development of a common programme structure</a:t>
            </a:r>
          </a:p>
          <a:p>
            <a:r>
              <a:rPr lang="en-GB" dirty="0" smtClean="0"/>
              <a:t>Implementation of the Learning and Teaching Strategy</a:t>
            </a:r>
          </a:p>
          <a:p>
            <a:r>
              <a:rPr lang="en-GB" dirty="0" smtClean="0"/>
              <a:t>Respond to student feedback on assessment</a:t>
            </a:r>
          </a:p>
          <a:p>
            <a:endParaRPr lang="en-GB" dirty="0" smtClean="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748597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External Drivers… include</a:t>
            </a:r>
            <a:endParaRPr lang="en-GB" dirty="0"/>
          </a:p>
        </p:txBody>
      </p:sp>
      <p:sp>
        <p:nvSpPr>
          <p:cNvPr id="3" name="Content Placeholder 2"/>
          <p:cNvSpPr>
            <a:spLocks noGrp="1"/>
          </p:cNvSpPr>
          <p:nvPr>
            <p:ph idx="1"/>
          </p:nvPr>
        </p:nvSpPr>
        <p:spPr>
          <a:xfrm>
            <a:off x="457200" y="1681386"/>
            <a:ext cx="8229600" cy="2890614"/>
          </a:xfrm>
        </p:spPr>
        <p:txBody>
          <a:bodyPr/>
          <a:lstStyle/>
          <a:p>
            <a:r>
              <a:rPr lang="en-GB" sz="1600" dirty="0" smtClean="0"/>
              <a:t>HESA Data Futures</a:t>
            </a:r>
          </a:p>
          <a:p>
            <a:pPr lvl="1"/>
            <a:r>
              <a:rPr lang="en-GB" sz="1600" dirty="0" smtClean="0"/>
              <a:t>More frequent reporting on module outcomes (including provisional results) on a regular basis.</a:t>
            </a:r>
          </a:p>
          <a:p>
            <a:r>
              <a:rPr lang="en-GB" sz="1600" dirty="0" smtClean="0"/>
              <a:t>Office for Students (</a:t>
            </a:r>
            <a:r>
              <a:rPr lang="en-GB" sz="1600" dirty="0" err="1" smtClean="0"/>
              <a:t>OfS</a:t>
            </a:r>
            <a:r>
              <a:rPr lang="en-GB" sz="1600" dirty="0" smtClean="0"/>
              <a:t>)</a:t>
            </a:r>
          </a:p>
          <a:p>
            <a:pPr lvl="1"/>
            <a:r>
              <a:rPr lang="en-GB" sz="1600" dirty="0" smtClean="0"/>
              <a:t>Conditions for registration include requirements around quality, reliable standards and positive outcomes for students:</a:t>
            </a:r>
          </a:p>
          <a:p>
            <a:pPr lvl="2"/>
            <a:r>
              <a:rPr lang="en-GB" dirty="0" smtClean="0"/>
              <a:t>B1 - The provider must deliver well designed courses that provide a high quality academic experience for all students and enable a student’s achievements to be reliably assessed.</a:t>
            </a:r>
          </a:p>
          <a:p>
            <a:pPr lvl="2"/>
            <a:r>
              <a:rPr lang="en-GB" dirty="0" smtClean="0"/>
              <a:t>B3 – The provider must deliver successful outcomes for all of its students, which are recognised and valued by employers, and/or enable further study</a:t>
            </a:r>
          </a:p>
          <a:p>
            <a:pPr lvl="2"/>
            <a:r>
              <a:rPr lang="en-GB" dirty="0" smtClean="0"/>
              <a:t>B5 – the provider must deliver courses that meet the academic standards as they are described in the Framework for Higher Education Qualifications (FHEQ) at Level 4 or above. </a:t>
            </a:r>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363717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External Drivers… And</a:t>
            </a:r>
            <a:endParaRPr lang="en-GB" dirty="0"/>
          </a:p>
        </p:txBody>
      </p:sp>
      <p:sp>
        <p:nvSpPr>
          <p:cNvPr id="3" name="Content Placeholder 2"/>
          <p:cNvSpPr>
            <a:spLocks noGrp="1"/>
          </p:cNvSpPr>
          <p:nvPr>
            <p:ph idx="1"/>
          </p:nvPr>
        </p:nvSpPr>
        <p:spPr/>
        <p:txBody>
          <a:bodyPr/>
          <a:lstStyle/>
          <a:p>
            <a:r>
              <a:rPr lang="en-GB" dirty="0" smtClean="0"/>
              <a:t>Teaching Excellence Framework</a:t>
            </a:r>
          </a:p>
          <a:p>
            <a:pPr lvl="1"/>
            <a:r>
              <a:rPr lang="en-GB" dirty="0" smtClean="0"/>
              <a:t>Subject pilots taking place</a:t>
            </a:r>
          </a:p>
          <a:p>
            <a:pPr lvl="1"/>
            <a:r>
              <a:rPr lang="en-GB" dirty="0" smtClean="0"/>
              <a:t>Postgraduate TEF</a:t>
            </a:r>
          </a:p>
          <a:p>
            <a:r>
              <a:rPr lang="en-GB" dirty="0" smtClean="0"/>
              <a:t>Competition and Markets Authority </a:t>
            </a:r>
          </a:p>
          <a:p>
            <a:pPr lvl="1"/>
            <a:r>
              <a:rPr lang="en-GB" dirty="0" smtClean="0"/>
              <a:t>Students are protected by Consumer Law. We have to be clear what we are offering</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411251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Going modular</a:t>
            </a:r>
            <a:endParaRPr lang="en-GB" dirty="0"/>
          </a:p>
        </p:txBody>
      </p:sp>
      <p:sp>
        <p:nvSpPr>
          <p:cNvPr id="3" name="Content Placeholder 2"/>
          <p:cNvSpPr>
            <a:spLocks noGrp="1"/>
          </p:cNvSpPr>
          <p:nvPr>
            <p:ph idx="1"/>
          </p:nvPr>
        </p:nvSpPr>
        <p:spPr/>
        <p:txBody>
          <a:bodyPr/>
          <a:lstStyle/>
          <a:p>
            <a:r>
              <a:rPr lang="en-GB" dirty="0" smtClean="0"/>
              <a:t>The College has agreed that there should be standardised modules delivered across programmes of study based on either 5 or 7.5 ECTS</a:t>
            </a:r>
          </a:p>
          <a:p>
            <a:r>
              <a:rPr lang="en-GB" dirty="0" smtClean="0"/>
              <a:t>Modules can be delivered by multiplying 5 or 7.5 e.g. 10, 15, 20</a:t>
            </a:r>
          </a:p>
          <a:p>
            <a:r>
              <a:rPr lang="en-GB" dirty="0" smtClean="0"/>
              <a:t>Notional study hours are 25 per one credit – so 5 credits are 125 notional study hours which includes contact time and independent study.</a:t>
            </a:r>
          </a:p>
          <a:p>
            <a:r>
              <a:rPr lang="en-GB" dirty="0" smtClean="0"/>
              <a:t>Each module has a defined set of learning outcomes, an indicative curriculum and defined assessment methods.</a:t>
            </a:r>
          </a:p>
          <a:p>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770318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Framework for Higher Education Qualifications (FHEQ)</a:t>
            </a:r>
            <a:endParaRPr lang="en-GB" dirty="0"/>
          </a:p>
        </p:txBody>
      </p:sp>
      <p:sp>
        <p:nvSpPr>
          <p:cNvPr id="3" name="Content Placeholder 2"/>
          <p:cNvSpPr>
            <a:spLocks noGrp="1"/>
          </p:cNvSpPr>
          <p:nvPr>
            <p:ph idx="1"/>
          </p:nvPr>
        </p:nvSpPr>
        <p:spPr/>
        <p:txBody>
          <a:bodyPr/>
          <a:lstStyle/>
          <a:p>
            <a:r>
              <a:rPr lang="en-GB" dirty="0" smtClean="0"/>
              <a:t>Developed by the sector and managed by the QAA.</a:t>
            </a:r>
          </a:p>
          <a:p>
            <a:r>
              <a:rPr lang="en-GB" dirty="0" smtClean="0"/>
              <a:t>A framework for setting and maintaining academic standards</a:t>
            </a:r>
          </a:p>
          <a:p>
            <a:r>
              <a:rPr lang="en-GB" dirty="0" smtClean="0"/>
              <a:t>Sets out the expectations for the framework levels in terms of generic requirements for qualifications to be awarded at each of those levels.</a:t>
            </a:r>
          </a:p>
          <a:p>
            <a:r>
              <a:rPr lang="en-GB" dirty="0" smtClean="0"/>
              <a:t>Now a condition for Office for Students registration to be working within the FHEQ</a:t>
            </a:r>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26505179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Academic Standards</a:t>
            </a:r>
            <a:endParaRPr lang="en-GB" dirty="0"/>
          </a:p>
        </p:txBody>
      </p:sp>
      <p:sp>
        <p:nvSpPr>
          <p:cNvPr id="3" name="Content Placeholder 2"/>
          <p:cNvSpPr>
            <a:spLocks noGrp="1"/>
          </p:cNvSpPr>
          <p:nvPr>
            <p:ph idx="1"/>
          </p:nvPr>
        </p:nvSpPr>
        <p:spPr>
          <a:xfrm>
            <a:off x="457200" y="1681386"/>
            <a:ext cx="8229600" cy="2880223"/>
          </a:xfrm>
        </p:spPr>
        <p:txBody>
          <a:bodyPr/>
          <a:lstStyle/>
          <a:p>
            <a:r>
              <a:rPr lang="en-GB" sz="1600" b="1" dirty="0" smtClean="0">
                <a:solidFill>
                  <a:schemeClr val="accent2"/>
                </a:solidFill>
              </a:rPr>
              <a:t>Threshold academic standards </a:t>
            </a:r>
            <a:r>
              <a:rPr lang="en-GB" sz="1600" dirty="0" smtClean="0"/>
              <a:t>– the minimum acceptable level of achievement that a student has to demonstrate to be eligible for the award of academic credit or a qualification. For equivalent qualifications, the threshold level of achievement is agreed across the UK.</a:t>
            </a:r>
          </a:p>
          <a:p>
            <a:pPr marL="0" indent="0">
              <a:buNone/>
            </a:pPr>
            <a:endParaRPr lang="en-GB" sz="1600" dirty="0" smtClean="0"/>
          </a:p>
          <a:p>
            <a:r>
              <a:rPr lang="en-GB" sz="1600" b="1" dirty="0" smtClean="0">
                <a:solidFill>
                  <a:schemeClr val="accent2"/>
                </a:solidFill>
              </a:rPr>
              <a:t>Academic Standards</a:t>
            </a:r>
            <a:r>
              <a:rPr lang="en-GB" sz="1600" dirty="0" smtClean="0"/>
              <a:t> – the standards that the College set and maintain for the award of our academic credit or qualifications. These may exceed the threshold academic standards. They include the standards of performance that </a:t>
            </a:r>
            <a:r>
              <a:rPr lang="en-GB" sz="1600" dirty="0"/>
              <a:t>a student needs to demonstrate to achieve a particular classification of a qualification, such as a first-class honours degree classification in a certain subject or the award of merit or distinction in a master’s degree.</a:t>
            </a:r>
          </a:p>
          <a:p>
            <a:endParaRPr lang="en-GB" dirty="0" smtClean="0"/>
          </a:p>
          <a:p>
            <a:endParaRPr lang="en-GB" dirty="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3635212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Academic Levels</a:t>
            </a:r>
            <a:endParaRPr lang="en-GB" dirty="0"/>
          </a:p>
        </p:txBody>
      </p:sp>
      <p:sp>
        <p:nvSpPr>
          <p:cNvPr id="3" name="Content Placeholder 2"/>
          <p:cNvSpPr>
            <a:spLocks noGrp="1"/>
          </p:cNvSpPr>
          <p:nvPr>
            <p:ph idx="1"/>
          </p:nvPr>
        </p:nvSpPr>
        <p:spPr/>
        <p:txBody>
          <a:bodyPr/>
          <a:lstStyle/>
          <a:p>
            <a:r>
              <a:rPr lang="en-GB" dirty="0" smtClean="0"/>
              <a:t>The FHEQ describes five academic levels which define the outcomes of progressively more challenging learning in ascending order.</a:t>
            </a:r>
          </a:p>
          <a:p>
            <a:r>
              <a:rPr lang="en-GB" dirty="0" smtClean="0"/>
              <a:t>Programme learning outcomes should align with the relevant qualification descriptors in the framework.</a:t>
            </a:r>
          </a:p>
          <a:p>
            <a:r>
              <a:rPr lang="en-GB" dirty="0"/>
              <a:t>Subject Benchmark Statements set out expectations about standards of degrees in a range of subject areas. They describe what gives a discipline its coherence and identity, and define what can be expected of a graduate in terms of the abilities and skills needed to develop understanding or competence in the subject.​</a:t>
            </a:r>
            <a:endParaRPr lang="en-GB" dirty="0" smtClean="0"/>
          </a:p>
        </p:txBody>
      </p:sp>
      <p:sp>
        <p:nvSpPr>
          <p:cNvPr id="4" name="Text Placeholder 3"/>
          <p:cNvSpPr>
            <a:spLocks noGrp="1"/>
          </p:cNvSpPr>
          <p:nvPr>
            <p:ph type="body" sz="quarter" idx="10"/>
          </p:nvPr>
        </p:nvSpPr>
        <p:spPr/>
        <p:txBody>
          <a:bodyPr/>
          <a:lstStyle/>
          <a:p>
            <a:endParaRPr lang="en-GB"/>
          </a:p>
        </p:txBody>
      </p:sp>
      <p:sp>
        <p:nvSpPr>
          <p:cNvPr id="5" name="Text Placeholder 4"/>
          <p:cNvSpPr>
            <a:spLocks noGrp="1"/>
          </p:cNvSpPr>
          <p:nvPr>
            <p:ph type="body" sz="quarter" idx="12"/>
          </p:nvPr>
        </p:nvSpPr>
        <p:spPr/>
        <p:txBody>
          <a:bodyPr/>
          <a:lstStyle/>
          <a:p>
            <a:endParaRPr lang="en-GB"/>
          </a:p>
        </p:txBody>
      </p:sp>
    </p:spTree>
    <p:extLst>
      <p:ext uri="{BB962C8B-B14F-4D97-AF65-F5344CB8AC3E}">
        <p14:creationId xmlns:p14="http://schemas.microsoft.com/office/powerpoint/2010/main" val="769109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1382</TotalTime>
  <Words>1968</Words>
  <Application>Microsoft Office PowerPoint</Application>
  <PresentationFormat>On-screen Show (16:9)</PresentationFormat>
  <Paragraphs>169</Paragraphs>
  <Slides>20</Slides>
  <Notes>11</Notes>
  <HiddenSlides>1</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20</vt:i4>
      </vt:variant>
    </vt:vector>
  </HeadingPairs>
  <TitlesOfParts>
    <vt:vector size="22" baseType="lpstr">
      <vt:lpstr>Arial</vt:lpstr>
      <vt:lpstr>Imperial College London Theme</vt:lpstr>
      <vt:lpstr>Programmes and Modules</vt:lpstr>
      <vt:lpstr>Background</vt:lpstr>
      <vt:lpstr>Why undertake Curriculum Review?</vt:lpstr>
      <vt:lpstr>External Drivers… include</vt:lpstr>
      <vt:lpstr>External Drivers… And</vt:lpstr>
      <vt:lpstr>Going modular</vt:lpstr>
      <vt:lpstr>Framework for Higher Education Qualifications (FHEQ)</vt:lpstr>
      <vt:lpstr>Academic Standards</vt:lpstr>
      <vt:lpstr>Academic Levels</vt:lpstr>
      <vt:lpstr>Generic Credit level Descriptors</vt:lpstr>
      <vt:lpstr>Awards</vt:lpstr>
      <vt:lpstr>Programme Design</vt:lpstr>
      <vt:lpstr>What is a module?</vt:lpstr>
      <vt:lpstr>What is a module?</vt:lpstr>
      <vt:lpstr>PowerPoint Presentation</vt:lpstr>
      <vt:lpstr>PowerPoint Presentation</vt:lpstr>
      <vt:lpstr>Curriculum Review</vt:lpstr>
      <vt:lpstr>Process</vt:lpstr>
      <vt:lpstr>Timescale</vt:lpstr>
      <vt:lpstr>Documentation</vt:lpstr>
    </vt:vector>
  </TitlesOfParts>
  <Company>Imperial College London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Bolt</dc:creator>
  <cp:lastModifiedBy>Rialas, Andrea</cp:lastModifiedBy>
  <cp:revision>64</cp:revision>
  <dcterms:created xsi:type="dcterms:W3CDTF">2017-02-16T14:49:58Z</dcterms:created>
  <dcterms:modified xsi:type="dcterms:W3CDTF">2018-03-27T12:45:18Z</dcterms:modified>
</cp:coreProperties>
</file>